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8"/>
  </p:notesMasterIdLst>
  <p:handoutMasterIdLst>
    <p:handoutMasterId r:id="rId39"/>
  </p:handoutMasterIdLst>
  <p:sldIdLst>
    <p:sldId id="498" r:id="rId2"/>
    <p:sldId id="395" r:id="rId3"/>
    <p:sldId id="397" r:id="rId4"/>
    <p:sldId id="414" r:id="rId5"/>
    <p:sldId id="486" r:id="rId6"/>
    <p:sldId id="487" r:id="rId7"/>
    <p:sldId id="462" r:id="rId8"/>
    <p:sldId id="466" r:id="rId9"/>
    <p:sldId id="488" r:id="rId10"/>
    <p:sldId id="493" r:id="rId11"/>
    <p:sldId id="492" r:id="rId12"/>
    <p:sldId id="438" r:id="rId13"/>
    <p:sldId id="490" r:id="rId14"/>
    <p:sldId id="467" r:id="rId15"/>
    <p:sldId id="491" r:id="rId16"/>
    <p:sldId id="420" r:id="rId17"/>
    <p:sldId id="495" r:id="rId18"/>
    <p:sldId id="496" r:id="rId19"/>
    <p:sldId id="470" r:id="rId20"/>
    <p:sldId id="497" r:id="rId21"/>
    <p:sldId id="478" r:id="rId22"/>
    <p:sldId id="482" r:id="rId23"/>
    <p:sldId id="475" r:id="rId24"/>
    <p:sldId id="398" r:id="rId25"/>
    <p:sldId id="440" r:id="rId26"/>
    <p:sldId id="499" r:id="rId27"/>
    <p:sldId id="422" r:id="rId28"/>
    <p:sldId id="465" r:id="rId29"/>
    <p:sldId id="468" r:id="rId30"/>
    <p:sldId id="500" r:id="rId31"/>
    <p:sldId id="469" r:id="rId32"/>
    <p:sldId id="424" r:id="rId33"/>
    <p:sldId id="437" r:id="rId34"/>
    <p:sldId id="485" r:id="rId35"/>
    <p:sldId id="413" r:id="rId36"/>
    <p:sldId id="481" r:id="rId37"/>
  </p:sldIdLst>
  <p:sldSz cx="10058400" cy="7315200"/>
  <p:notesSz cx="6954838" cy="9240838"/>
  <p:custDataLst>
    <p:tags r:id="rId40"/>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showPr>
  <p:clrMru>
    <a:srgbClr val="652B23"/>
    <a:srgbClr val="9E4236"/>
    <a:srgbClr val="702F26"/>
    <a:srgbClr val="5C2720"/>
    <a:srgbClr val="88392E"/>
    <a:srgbClr val="FF9900"/>
    <a:srgbClr val="371713"/>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3" autoAdjust="0"/>
  </p:normalViewPr>
  <p:slideViewPr>
    <p:cSldViewPr snapToGrid="0" snapToObjects="1">
      <p:cViewPr>
        <p:scale>
          <a:sx n="50" d="100"/>
          <a:sy n="50" d="100"/>
        </p:scale>
        <p:origin x="-1590" y="-1320"/>
      </p:cViewPr>
      <p:guideLst>
        <p:guide orient="horz" pos="2304"/>
        <p:guide pos="31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3763" cy="460204"/>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defTabSz="920064" eaLnBrk="0" hangingPunct="0">
              <a:defRPr sz="1200">
                <a:latin typeface="Arial" charset="0"/>
              </a:defRPr>
            </a:lvl1pPr>
          </a:lstStyle>
          <a:p>
            <a:endParaRPr lang="en-US"/>
          </a:p>
        </p:txBody>
      </p:sp>
      <p:sp>
        <p:nvSpPr>
          <p:cNvPr id="4099" name="Rectangle 3"/>
          <p:cNvSpPr>
            <a:spLocks noGrp="1" noChangeArrowheads="1"/>
          </p:cNvSpPr>
          <p:nvPr>
            <p:ph type="dt" sz="quarter" idx="1"/>
          </p:nvPr>
        </p:nvSpPr>
        <p:spPr bwMode="auto">
          <a:xfrm>
            <a:off x="3941075" y="0"/>
            <a:ext cx="3013763" cy="460204"/>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algn="r" defTabSz="920064" eaLnBrk="0" hangingPunct="0">
              <a:defRPr sz="1200">
                <a:latin typeface="Arial" charset="0"/>
              </a:defRPr>
            </a:lvl1pPr>
          </a:lstStyle>
          <a:p>
            <a:endParaRPr lang="en-US"/>
          </a:p>
        </p:txBody>
      </p:sp>
      <p:sp>
        <p:nvSpPr>
          <p:cNvPr id="4100" name="Rectangle 4"/>
          <p:cNvSpPr>
            <a:spLocks noGrp="1" noChangeArrowheads="1"/>
          </p:cNvSpPr>
          <p:nvPr>
            <p:ph type="ftr" sz="quarter" idx="2"/>
          </p:nvPr>
        </p:nvSpPr>
        <p:spPr bwMode="auto">
          <a:xfrm>
            <a:off x="0" y="8743881"/>
            <a:ext cx="3013763" cy="460204"/>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defTabSz="920064" eaLnBrk="0" hangingPunct="0">
              <a:defRPr sz="1200">
                <a:latin typeface="Arial" charset="0"/>
              </a:defRPr>
            </a:lvl1pPr>
          </a:lstStyle>
          <a:p>
            <a:endParaRPr lang="en-US"/>
          </a:p>
        </p:txBody>
      </p:sp>
      <p:sp>
        <p:nvSpPr>
          <p:cNvPr id="4101" name="Rectangle 5"/>
          <p:cNvSpPr>
            <a:spLocks noGrp="1" noChangeArrowheads="1"/>
          </p:cNvSpPr>
          <p:nvPr>
            <p:ph type="sldNum" sz="quarter" idx="3"/>
          </p:nvPr>
        </p:nvSpPr>
        <p:spPr bwMode="auto">
          <a:xfrm>
            <a:off x="3941075" y="8743881"/>
            <a:ext cx="3013763" cy="460204"/>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algn="r" defTabSz="920064" eaLnBrk="0" hangingPunct="0">
              <a:defRPr sz="1200">
                <a:latin typeface="Arial" charset="0"/>
              </a:defRPr>
            </a:lvl1pPr>
          </a:lstStyle>
          <a:p>
            <a:fld id="{C051FF48-93BA-4323-B4D9-C0FC2D89539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692150"/>
            <a:ext cx="4764088" cy="3465513"/>
          </a:xfrm>
          <a:prstGeom prst="rect">
            <a:avLst/>
          </a:prstGeom>
        </p:spPr>
      </p:sp>
      <p:sp>
        <p:nvSpPr>
          <p:cNvPr id="3" name="Notes Placeholder 2"/>
          <p:cNvSpPr>
            <a:spLocks noGrp="1"/>
          </p:cNvSpPr>
          <p:nvPr>
            <p:ph type="body" idx="1"/>
          </p:nvPr>
        </p:nvSpPr>
        <p:spPr>
          <a:xfrm>
            <a:off x="695484" y="4390030"/>
            <a:ext cx="5563870" cy="4158062"/>
          </a:xfrm>
          <a:prstGeom prst="rect">
            <a:avLst/>
          </a:prstGeom>
        </p:spPr>
        <p:txBody>
          <a:bodyPr/>
          <a:lstStyle/>
          <a:p>
            <a:endParaRPr lang="en-US" dirty="0"/>
          </a:p>
        </p:txBody>
      </p:sp>
      <p:sp>
        <p:nvSpPr>
          <p:cNvPr id="4" name="Slide Number Placeholder 3"/>
          <p:cNvSpPr>
            <a:spLocks noGrp="1"/>
          </p:cNvSpPr>
          <p:nvPr>
            <p:ph type="sldNum" sz="quarter" idx="10"/>
          </p:nvPr>
        </p:nvSpPr>
        <p:spPr>
          <a:xfrm>
            <a:off x="3939466" y="8776902"/>
            <a:ext cx="3013763" cy="462358"/>
          </a:xfrm>
          <a:prstGeom prst="rect">
            <a:avLst/>
          </a:prstGeom>
        </p:spPr>
        <p:txBody>
          <a:bodyPr/>
          <a:lstStyle/>
          <a:p>
            <a:fld id="{824007B8-D75A-4E30-8AC7-0AD3C3DBD1BD}" type="slidenum">
              <a:rPr lang="en-US" smtClean="0"/>
              <a:pPr/>
              <a:t>1</a:t>
            </a:fld>
            <a:endParaRPr lang="en-US"/>
          </a:p>
        </p:txBody>
      </p:sp>
    </p:spTree>
    <p:extLst>
      <p:ext uri="{BB962C8B-B14F-4D97-AF65-F5344CB8AC3E}">
        <p14:creationId xmlns:p14="http://schemas.microsoft.com/office/powerpoint/2010/main" xmlns="" val="351158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1026"/>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502787" name="Rectangle 1027"/>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r>
              <a:rPr lang="en-US" dirty="0" smtClean="0"/>
              <a:t>Different agencies use different processes, but all are designed to provide accurate measurements of performance in a more results-oriented environment. – ABBG</a:t>
            </a:r>
            <a:r>
              <a:rPr lang="en-US" baseline="0" dirty="0" smtClean="0"/>
              <a:t> has 18 members at the moment, but is expected to grow and allows peer comparisons among transit agencies to encourage even better performance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543747" name="Rectangle 3"/>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r>
              <a:rPr lang="en-US" dirty="0" smtClean="0"/>
              <a:t>In most cases</a:t>
            </a:r>
            <a:r>
              <a:rPr lang="en-US" baseline="0" dirty="0" smtClean="0"/>
              <a:t> money wasn’t necessarily saved, but resources were reallocated to more productive routes and services resulting in increased ridership and productivity.  All of this was made possible by better software for ridership analysis that allows changes to be made with almost surgical precision. Numerous agencies reported reducing service hours by 5% or more with virtually no loss of ridership, and in many cases increases in ridership.  Better service standards were adhered to with great results.  AVL information provides information that is absolutely craved by passengers.  Better scheduling software resulted in reduced overtime.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543747" name="Rectangle 3"/>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In the “Other” category, respondents noted efficiencies in the form of on-time performance and decreased costs per passenger. </a:t>
            </a:r>
          </a:p>
          <a:p>
            <a:r>
              <a:rPr lang="en-US" baseline="0" dirty="0" smtClean="0"/>
              <a:t>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693738"/>
            <a:ext cx="4760912" cy="3463925"/>
          </a:xfrm>
          <a:prstGeom prst="rect">
            <a:avLst/>
          </a:prstGeom>
          <a:noFill/>
          <a:ln w="12700">
            <a:solidFill>
              <a:prstClr val="black"/>
            </a:solidFill>
          </a:ln>
        </p:spPr>
      </p:sp>
      <p:sp>
        <p:nvSpPr>
          <p:cNvPr id="3" name="Notes Placeholder 2"/>
          <p:cNvSpPr>
            <a:spLocks noGrp="1"/>
          </p:cNvSpPr>
          <p:nvPr>
            <p:ph type="body" idx="1"/>
          </p:nvPr>
        </p:nvSpPr>
        <p:spPr>
          <a:xfrm>
            <a:off x="695325" y="4389438"/>
            <a:ext cx="5564188" cy="4157662"/>
          </a:xfrm>
          <a:prstGeom prst="rect">
            <a:avLst/>
          </a:prstGeom>
        </p:spPr>
        <p:txBody>
          <a:bodyPr>
            <a:normAutofit/>
          </a:bodyPr>
          <a:lstStyle/>
          <a:p>
            <a:r>
              <a:rPr lang="en-US" dirty="0" smtClean="0"/>
              <a:t>Toledo noted</a:t>
            </a:r>
            <a:r>
              <a:rPr lang="en-US" baseline="0" dirty="0" smtClean="0"/>
              <a:t> a 25% increase in productivity from scheduling software.  Mobile data terminals have also improved efficiency</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463875" name="Rectangle 3"/>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547843" name="Rectangle 3"/>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r>
              <a:rPr lang="en-US" dirty="0" smtClean="0"/>
              <a:t>Scheduling</a:t>
            </a:r>
            <a:r>
              <a:rPr lang="en-US" baseline="0" dirty="0" smtClean="0"/>
              <a:t> software reduces deadhead miles and overtime, increases straight runs.  It saved $12 million at King County Transit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547843" name="Rectangle 3"/>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r>
              <a:rPr lang="en-US" dirty="0" smtClean="0"/>
              <a:t>Virtualization has saved Long Beach Transit</a:t>
            </a:r>
            <a:r>
              <a:rPr lang="en-US" baseline="0" dirty="0" smtClean="0"/>
              <a:t> $200,000 a year.</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bwMode="auto">
          <a:xfrm>
            <a:off x="1104900" y="690563"/>
            <a:ext cx="4745038" cy="3451225"/>
          </a:xfrm>
          <a:prstGeom prst="rect">
            <a:avLst/>
          </a:prstGeom>
          <a:noFill/>
          <a:ln>
            <a:solidFill>
              <a:srgbClr val="000000"/>
            </a:solidFill>
            <a:miter lim="800000"/>
            <a:headEnd/>
            <a:tailEnd/>
          </a:ln>
        </p:spPr>
      </p:sp>
      <p:sp>
        <p:nvSpPr>
          <p:cNvPr id="517123" name="Rectangle 3"/>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327" tIns="46163" rIns="92327" bIns="46163"/>
          <a:lstStyle/>
          <a:p>
            <a:r>
              <a:rPr lang="en-US"/>
              <a:t>This amount represents the value of time lost during weekdays between 9 AM and 4:30 PM under current conditions.  It does not include potential effects of developments that are currently under construction or future developments.  In addition, the study reflects the conditions experienced during the two-day fieldwork, which may differ in a different week or month.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541699" name="Rectangle 3"/>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541699" name="Rectangle 3"/>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r>
              <a:rPr lang="en-US" dirty="0" smtClean="0"/>
              <a:t>Some agencies such as JTA and RGRTA have a person</a:t>
            </a:r>
            <a:r>
              <a:rPr lang="en-US" baseline="0" dirty="0" smtClean="0"/>
              <a:t> known as “Business Development” to actively find new partners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r>
              <a:rPr lang="en-US" dirty="0" smtClean="0"/>
              <a:t>Had a project panel and managed</a:t>
            </a:r>
            <a:r>
              <a:rPr lang="en-US" baseline="0" dirty="0" smtClean="0"/>
              <a:t> by Donna Vlasak. I thank the panel, TCRP staff, and the agencies that completed a tough survey. – No off the shelf definition of “effectiveness”.  Had 40 different answers, but usually include efficient, productive, socially aware, quality, customer sensitive, community goals</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493571" name="Rectangle 3"/>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r>
              <a:rPr lang="en-US" dirty="0" smtClean="0"/>
              <a:t>Sierra Club and Save the Bay environmental groups were key advocates in Rhode</a:t>
            </a:r>
            <a:r>
              <a:rPr lang="en-US" baseline="0" dirty="0" smtClean="0"/>
              <a:t> Island.  Constitutionality of these Internet taxes might be challenged.  California is looking at event surcharges and could raise tens of millions.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461827" name="Rectangle 3"/>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r>
              <a:rPr lang="en-US" dirty="0" smtClean="0"/>
              <a:t>I have done similar research through NCTR over</a:t>
            </a:r>
            <a:r>
              <a:rPr lang="en-US" baseline="0" dirty="0" smtClean="0"/>
              <a:t> the past 17 years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693738"/>
            <a:ext cx="4760912" cy="3463925"/>
          </a:xfrm>
          <a:prstGeom prst="rect">
            <a:avLst/>
          </a:prstGeom>
          <a:noFill/>
          <a:ln w="12700">
            <a:solidFill>
              <a:prstClr val="black"/>
            </a:solidFill>
          </a:ln>
        </p:spPr>
      </p:sp>
      <p:sp>
        <p:nvSpPr>
          <p:cNvPr id="3" name="Notes Placeholder 2"/>
          <p:cNvSpPr>
            <a:spLocks noGrp="1"/>
          </p:cNvSpPr>
          <p:nvPr>
            <p:ph type="body" idx="1"/>
          </p:nvPr>
        </p:nvSpPr>
        <p:spPr>
          <a:xfrm>
            <a:off x="695325" y="4389438"/>
            <a:ext cx="5564188" cy="4157662"/>
          </a:xfrm>
          <a:prstGeom prst="rect">
            <a:avLst/>
          </a:prstGeom>
        </p:spPr>
        <p:txBody>
          <a:bodyPr>
            <a:normAutofit/>
          </a:bodyPr>
          <a:lstStyle/>
          <a:p>
            <a:r>
              <a:rPr lang="en-US" dirty="0" smtClean="0"/>
              <a:t>Agencies from 17 different</a:t>
            </a:r>
            <a:r>
              <a:rPr lang="en-US" baseline="0" dirty="0" smtClean="0"/>
              <a:t> states and most regions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693738"/>
            <a:ext cx="4760912" cy="3463925"/>
          </a:xfrm>
          <a:prstGeom prst="rect">
            <a:avLst/>
          </a:prstGeom>
          <a:noFill/>
          <a:ln w="12700">
            <a:solidFill>
              <a:prstClr val="black"/>
            </a:solidFill>
          </a:ln>
        </p:spPr>
      </p:sp>
      <p:sp>
        <p:nvSpPr>
          <p:cNvPr id="3" name="Notes Placeholder 2"/>
          <p:cNvSpPr>
            <a:spLocks noGrp="1"/>
          </p:cNvSpPr>
          <p:nvPr>
            <p:ph type="body" idx="1"/>
          </p:nvPr>
        </p:nvSpPr>
        <p:spPr>
          <a:xfrm>
            <a:off x="695325" y="4389438"/>
            <a:ext cx="5564188" cy="4157662"/>
          </a:xfrm>
          <a:prstGeom prst="rect">
            <a:avLst/>
          </a:prstGeom>
        </p:spPr>
        <p:txBody>
          <a:bodyPr>
            <a:normAutofit/>
          </a:bodyPr>
          <a:lstStyle/>
          <a:p>
            <a:r>
              <a:rPr lang="en-US" dirty="0" smtClean="0"/>
              <a:t>10 large systems, 17 mid-size systems, and 13 small systems responded</a:t>
            </a:r>
            <a:r>
              <a:rPr lang="en-US" baseline="0" dirty="0" smtClean="0"/>
              <a:t> to the survey</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693738"/>
            <a:ext cx="4760912" cy="3463925"/>
          </a:xfrm>
          <a:prstGeom prst="rect">
            <a:avLst/>
          </a:prstGeom>
          <a:noFill/>
          <a:ln w="12700">
            <a:solidFill>
              <a:prstClr val="black"/>
            </a:solidFill>
          </a:ln>
        </p:spPr>
      </p:sp>
      <p:sp>
        <p:nvSpPr>
          <p:cNvPr id="3" name="Notes Placeholder 2"/>
          <p:cNvSpPr>
            <a:spLocks noGrp="1"/>
          </p:cNvSpPr>
          <p:nvPr>
            <p:ph type="body" idx="1"/>
          </p:nvPr>
        </p:nvSpPr>
        <p:spPr>
          <a:xfrm>
            <a:off x="695325" y="4389438"/>
            <a:ext cx="5564188" cy="4157662"/>
          </a:xfrm>
          <a:prstGeom prst="rect">
            <a:avLst/>
          </a:prstGeom>
        </p:spPr>
        <p:txBody>
          <a:bodyPr>
            <a:normAutofit/>
          </a:bodyPr>
          <a:lstStyle/>
          <a:p>
            <a:r>
              <a:rPr lang="en-US" dirty="0" smtClean="0"/>
              <a:t>“Other actions included eliminating Sunday service, reducing night service, or combining routes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1026"/>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502787" name="Rectangle 1027"/>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r>
              <a:rPr lang="en-US" dirty="0" smtClean="0"/>
              <a:t>Primary method of savings was through higher contributions</a:t>
            </a:r>
            <a:r>
              <a:rPr lang="en-US" baseline="0" dirty="0" smtClean="0"/>
              <a:t> (cost sharing) by employees for health care benefits.  Incentives played a very minor role. Overtime starts only after 40 hours for a week, not for more than 8 hours in a day. Straight runs requirement was reduced. Some pension plan changes.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bwMode="auto">
          <a:xfrm>
            <a:off x="1108075" y="692150"/>
            <a:ext cx="4740275" cy="3448050"/>
          </a:xfrm>
          <a:prstGeom prst="rect">
            <a:avLst/>
          </a:prstGeom>
          <a:noFill/>
          <a:ln w="12700">
            <a:solidFill>
              <a:srgbClr val="000000"/>
            </a:solidFill>
            <a:miter lim="800000"/>
            <a:headEnd/>
            <a:tailEnd/>
          </a:ln>
        </p:spPr>
      </p:sp>
      <p:sp>
        <p:nvSpPr>
          <p:cNvPr id="543747" name="Rectangle 3"/>
          <p:cNvSpPr>
            <a:spLocks noGrp="1" noChangeArrowheads="1"/>
          </p:cNvSpPr>
          <p:nvPr>
            <p:ph type="body" idx="1"/>
          </p:nvPr>
        </p:nvSpPr>
        <p:spPr bwMode="auto">
          <a:xfrm>
            <a:off x="927312" y="4371941"/>
            <a:ext cx="5100215" cy="4141838"/>
          </a:xfrm>
          <a:prstGeom prst="rect">
            <a:avLst/>
          </a:prstGeom>
          <a:noFill/>
          <a:ln>
            <a:miter lim="800000"/>
            <a:headEnd/>
            <a:tailEnd/>
          </a:ln>
        </p:spPr>
        <p:txBody>
          <a:bodyPr lIns="92945" tIns="46472" rIns="92945" bIns="46472"/>
          <a:lstStyle/>
          <a:p>
            <a:r>
              <a:rPr lang="en-US" dirty="0" smtClean="0"/>
              <a:t>Paratransit, Inventory management, FMLA Administration, Law enforcement,</a:t>
            </a:r>
            <a:r>
              <a:rPr lang="en-US" baseline="0" dirty="0" smtClean="0"/>
              <a:t> rail vehicle cleaning.  Numerous objective studies have shown a substantial savings (on average 20%) when bus operations are contracted out. NCSD is best example of significant savings.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693738"/>
            <a:ext cx="4760912" cy="3463925"/>
          </a:xfrm>
          <a:prstGeom prst="rect">
            <a:avLst/>
          </a:prstGeom>
          <a:noFill/>
          <a:ln w="12700">
            <a:solidFill>
              <a:prstClr val="black"/>
            </a:solidFill>
          </a:ln>
        </p:spPr>
      </p:sp>
      <p:sp>
        <p:nvSpPr>
          <p:cNvPr id="3" name="Notes Placeholder 2"/>
          <p:cNvSpPr>
            <a:spLocks noGrp="1"/>
          </p:cNvSpPr>
          <p:nvPr>
            <p:ph type="body" idx="1"/>
          </p:nvPr>
        </p:nvSpPr>
        <p:spPr>
          <a:xfrm>
            <a:off x="695325" y="4389438"/>
            <a:ext cx="5564188" cy="4157662"/>
          </a:xfrm>
          <a:prstGeom prst="rect">
            <a:avLst/>
          </a:prstGeom>
        </p:spPr>
        <p:txBody>
          <a:bodyPr>
            <a:normAutofit/>
          </a:bodyPr>
          <a:lstStyle/>
          <a:p>
            <a:r>
              <a:rPr lang="en-US" dirty="0" smtClean="0"/>
              <a:t>Necessity is the mother of invention.   Never waste a good crisis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6369101"/>
            <a:ext cx="10058400" cy="94609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10" name="Rectangle 9"/>
          <p:cNvSpPr/>
          <p:nvPr/>
        </p:nvSpPr>
        <p:spPr>
          <a:xfrm>
            <a:off x="-10058" y="6456883"/>
            <a:ext cx="2474366" cy="76078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11" name="Rectangle 10"/>
          <p:cNvSpPr/>
          <p:nvPr/>
        </p:nvSpPr>
        <p:spPr>
          <a:xfrm>
            <a:off x="2595067" y="6447130"/>
            <a:ext cx="7463333" cy="76078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8" name="Title 7"/>
          <p:cNvSpPr>
            <a:spLocks noGrp="1"/>
          </p:cNvSpPr>
          <p:nvPr>
            <p:ph type="ctrTitle"/>
          </p:nvPr>
        </p:nvSpPr>
        <p:spPr>
          <a:xfrm>
            <a:off x="2598420" y="4307840"/>
            <a:ext cx="7124700" cy="195072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598420" y="6453373"/>
            <a:ext cx="7376160" cy="731520"/>
          </a:xfrm>
        </p:spPr>
        <p:txBody>
          <a:bodyPr anchor="ctr">
            <a:normAutofit/>
          </a:bodyPr>
          <a:lstStyle>
            <a:lvl1pPr marL="0" indent="0" algn="l">
              <a:buNone/>
              <a:defRPr sz="2800">
                <a:solidFill>
                  <a:srgbClr val="FFFFFF"/>
                </a:solidFill>
              </a:defRPr>
            </a:lvl1pPr>
            <a:lvl2pPr marL="496382" indent="0" algn="ctr">
              <a:buNone/>
            </a:lvl2pPr>
            <a:lvl3pPr marL="992764" indent="0" algn="ctr">
              <a:buNone/>
            </a:lvl3pPr>
            <a:lvl4pPr marL="1489146" indent="0" algn="ctr">
              <a:buNone/>
            </a:lvl4pPr>
            <a:lvl5pPr marL="1985528" indent="0" algn="ctr">
              <a:buNone/>
            </a:lvl5pPr>
            <a:lvl6pPr marL="2481910" indent="0" algn="ctr">
              <a:buNone/>
            </a:lvl6pPr>
            <a:lvl7pPr marL="2978292" indent="0" algn="ctr">
              <a:buNone/>
            </a:lvl7pPr>
            <a:lvl8pPr marL="3474674" indent="0" algn="ctr">
              <a:buNone/>
            </a:lvl8pPr>
            <a:lvl9pPr marL="3971056"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3820" y="6473279"/>
            <a:ext cx="2263140" cy="731520"/>
          </a:xfrm>
        </p:spPr>
        <p:txBody>
          <a:bodyPr>
            <a:noAutofit/>
          </a:bodyPr>
          <a:lstStyle>
            <a:lvl1pPr algn="ctr">
              <a:defRPr sz="2200">
                <a:solidFill>
                  <a:srgbClr val="FFFFFF"/>
                </a:solidFill>
              </a:defRPr>
            </a:lvl1pPr>
          </a:lstStyle>
          <a:p>
            <a:endParaRPr lang="en-US"/>
          </a:p>
        </p:txBody>
      </p:sp>
      <p:sp>
        <p:nvSpPr>
          <p:cNvPr id="17" name="Footer Placeholder 16"/>
          <p:cNvSpPr>
            <a:spLocks noGrp="1"/>
          </p:cNvSpPr>
          <p:nvPr>
            <p:ph type="ftr" sz="quarter" idx="11"/>
          </p:nvPr>
        </p:nvSpPr>
        <p:spPr>
          <a:xfrm>
            <a:off x="2293932" y="252308"/>
            <a:ext cx="6454140" cy="389467"/>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801100" y="243840"/>
            <a:ext cx="922020" cy="406400"/>
          </a:xfrm>
        </p:spPr>
        <p:txBody>
          <a:bodyPr/>
          <a:lstStyle>
            <a:lvl1pPr>
              <a:defRPr>
                <a:solidFill>
                  <a:schemeClr val="tx2"/>
                </a:solidFill>
              </a:defRPr>
            </a:lvl1pPr>
          </a:lstStyle>
          <a:p>
            <a:fld id="{91A5D117-0BA5-458D-A98D-7FA7BB03EFE0}" type="slidenum">
              <a:rPr lang="en-US" smtClean="0"/>
              <a:pPr/>
              <a:t>‹#›</a:t>
            </a:fld>
            <a:endParaRPr lang="en-US"/>
          </a:p>
        </p:txBody>
      </p:sp>
      <p:grpSp>
        <p:nvGrpSpPr>
          <p:cNvPr id="12" name="Group 87"/>
          <p:cNvGrpSpPr>
            <a:grpSpLocks/>
          </p:cNvGrpSpPr>
          <p:nvPr userDrawn="1"/>
        </p:nvGrpSpPr>
        <p:grpSpPr bwMode="auto">
          <a:xfrm>
            <a:off x="2416175" y="0"/>
            <a:ext cx="7642225" cy="6327775"/>
            <a:chOff x="1522" y="0"/>
            <a:chExt cx="4814" cy="3986"/>
          </a:xfrm>
        </p:grpSpPr>
        <p:sp>
          <p:nvSpPr>
            <p:cNvPr id="13" name="Freeform 83"/>
            <p:cNvSpPr>
              <a:spLocks/>
            </p:cNvSpPr>
            <p:nvPr userDrawn="1"/>
          </p:nvSpPr>
          <p:spPr bwMode="auto">
            <a:xfrm>
              <a:off x="5098" y="0"/>
              <a:ext cx="1176" cy="2724"/>
            </a:xfrm>
            <a:custGeom>
              <a:avLst/>
              <a:gdLst/>
              <a:ahLst/>
              <a:cxnLst>
                <a:cxn ang="0">
                  <a:pos x="588" y="3012"/>
                </a:cxn>
                <a:cxn ang="0">
                  <a:pos x="0" y="2964"/>
                </a:cxn>
                <a:cxn ang="0">
                  <a:pos x="4" y="0"/>
                </a:cxn>
                <a:cxn ang="0">
                  <a:pos x="589" y="0"/>
                </a:cxn>
                <a:cxn ang="0">
                  <a:pos x="1176" y="0"/>
                </a:cxn>
                <a:cxn ang="0">
                  <a:pos x="1176" y="3060"/>
                </a:cxn>
                <a:cxn ang="0">
                  <a:pos x="588" y="3012"/>
                </a:cxn>
              </a:cxnLst>
              <a:rect l="0" t="0" r="r" b="b"/>
              <a:pathLst>
                <a:path w="1176" h="3060">
                  <a:moveTo>
                    <a:pt x="588" y="3012"/>
                  </a:moveTo>
                  <a:lnTo>
                    <a:pt x="0" y="2964"/>
                  </a:lnTo>
                  <a:lnTo>
                    <a:pt x="4" y="0"/>
                  </a:lnTo>
                  <a:lnTo>
                    <a:pt x="589" y="0"/>
                  </a:lnTo>
                  <a:lnTo>
                    <a:pt x="1176" y="0"/>
                  </a:lnTo>
                  <a:lnTo>
                    <a:pt x="1176" y="3060"/>
                  </a:lnTo>
                  <a:lnTo>
                    <a:pt x="588" y="3012"/>
                  </a:lnTo>
                  <a:close/>
                </a:path>
              </a:pathLst>
            </a:custGeom>
            <a:gradFill rotWithShape="0">
              <a:gsLst>
                <a:gs pos="0">
                  <a:srgbClr val="153F11">
                    <a:gamma/>
                    <a:shade val="76078"/>
                    <a:invGamma/>
                  </a:srgbClr>
                </a:gs>
                <a:gs pos="100000">
                  <a:srgbClr val="153F11"/>
                </a:gs>
              </a:gsLst>
              <a:lin ang="0" scaled="1"/>
            </a:gradFill>
            <a:ln w="9525">
              <a:noFill/>
              <a:round/>
              <a:headEnd/>
              <a:tailEnd/>
            </a:ln>
          </p:spPr>
          <p:txBody>
            <a:bodyPr/>
            <a:lstStyle/>
            <a:p>
              <a:endParaRPr lang="en-US"/>
            </a:p>
          </p:txBody>
        </p:sp>
        <p:sp>
          <p:nvSpPr>
            <p:cNvPr id="14" name="Freeform 84"/>
            <p:cNvSpPr>
              <a:spLocks/>
            </p:cNvSpPr>
            <p:nvPr userDrawn="1"/>
          </p:nvSpPr>
          <p:spPr bwMode="auto">
            <a:xfrm>
              <a:off x="3681" y="0"/>
              <a:ext cx="1237" cy="2604"/>
            </a:xfrm>
            <a:custGeom>
              <a:avLst/>
              <a:gdLst/>
              <a:ahLst/>
              <a:cxnLst>
                <a:cxn ang="0">
                  <a:pos x="913" y="2904"/>
                </a:cxn>
                <a:cxn ang="0">
                  <a:pos x="589" y="2856"/>
                </a:cxn>
                <a:cxn ang="0">
                  <a:pos x="1" y="2748"/>
                </a:cxn>
                <a:cxn ang="0">
                  <a:pos x="0" y="0"/>
                </a:cxn>
                <a:cxn ang="0">
                  <a:pos x="626" y="0"/>
                </a:cxn>
                <a:cxn ang="0">
                  <a:pos x="1232" y="0"/>
                </a:cxn>
                <a:cxn ang="0">
                  <a:pos x="1237" y="2940"/>
                </a:cxn>
                <a:cxn ang="0">
                  <a:pos x="913" y="2904"/>
                </a:cxn>
              </a:cxnLst>
              <a:rect l="0" t="0" r="r" b="b"/>
              <a:pathLst>
                <a:path w="1237" h="2940">
                  <a:moveTo>
                    <a:pt x="913" y="2904"/>
                  </a:moveTo>
                  <a:lnTo>
                    <a:pt x="589" y="2856"/>
                  </a:lnTo>
                  <a:lnTo>
                    <a:pt x="1" y="2748"/>
                  </a:lnTo>
                  <a:lnTo>
                    <a:pt x="0" y="0"/>
                  </a:lnTo>
                  <a:lnTo>
                    <a:pt x="626" y="0"/>
                  </a:lnTo>
                  <a:lnTo>
                    <a:pt x="1232" y="0"/>
                  </a:lnTo>
                  <a:lnTo>
                    <a:pt x="1237" y="2940"/>
                  </a:lnTo>
                  <a:lnTo>
                    <a:pt x="913" y="2904"/>
                  </a:lnTo>
                  <a:close/>
                </a:path>
              </a:pathLst>
            </a:custGeom>
            <a:gradFill rotWithShape="0">
              <a:gsLst>
                <a:gs pos="0">
                  <a:srgbClr val="153F11">
                    <a:gamma/>
                    <a:shade val="66275"/>
                    <a:invGamma/>
                  </a:srgbClr>
                </a:gs>
                <a:gs pos="100000">
                  <a:srgbClr val="153F11"/>
                </a:gs>
              </a:gsLst>
              <a:lin ang="0" scaled="1"/>
            </a:gradFill>
            <a:ln w="9525">
              <a:noFill/>
              <a:round/>
              <a:headEnd/>
              <a:tailEnd/>
            </a:ln>
          </p:spPr>
          <p:txBody>
            <a:bodyPr/>
            <a:lstStyle/>
            <a:p>
              <a:endParaRPr lang="en-US"/>
            </a:p>
          </p:txBody>
        </p:sp>
        <p:sp>
          <p:nvSpPr>
            <p:cNvPr id="15" name="Freeform 85"/>
            <p:cNvSpPr>
              <a:spLocks/>
            </p:cNvSpPr>
            <p:nvPr userDrawn="1"/>
          </p:nvSpPr>
          <p:spPr bwMode="auto">
            <a:xfrm>
              <a:off x="1522" y="1009"/>
              <a:ext cx="4814" cy="2977"/>
            </a:xfrm>
            <a:custGeom>
              <a:avLst/>
              <a:gdLst/>
              <a:ahLst/>
              <a:cxnLst>
                <a:cxn ang="0">
                  <a:pos x="1634" y="168"/>
                </a:cxn>
                <a:cxn ang="0">
                  <a:pos x="1080" y="325"/>
                </a:cxn>
                <a:cxn ang="0">
                  <a:pos x="725" y="492"/>
                </a:cxn>
                <a:cxn ang="0">
                  <a:pos x="525" y="663"/>
                </a:cxn>
                <a:cxn ang="0">
                  <a:pos x="509" y="787"/>
                </a:cxn>
                <a:cxn ang="0">
                  <a:pos x="555" y="879"/>
                </a:cxn>
                <a:cxn ang="0">
                  <a:pos x="601" y="879"/>
                </a:cxn>
                <a:cxn ang="0">
                  <a:pos x="958" y="771"/>
                </a:cxn>
                <a:cxn ang="0">
                  <a:pos x="2021" y="538"/>
                </a:cxn>
                <a:cxn ang="0">
                  <a:pos x="1683" y="693"/>
                </a:cxn>
                <a:cxn ang="0">
                  <a:pos x="1034" y="879"/>
                </a:cxn>
                <a:cxn ang="0">
                  <a:pos x="725" y="1050"/>
                </a:cxn>
                <a:cxn ang="0">
                  <a:pos x="1172" y="1234"/>
                </a:cxn>
                <a:cxn ang="0">
                  <a:pos x="2021" y="1063"/>
                </a:cxn>
                <a:cxn ang="0">
                  <a:pos x="2021" y="1142"/>
                </a:cxn>
                <a:cxn ang="0">
                  <a:pos x="1542" y="1250"/>
                </a:cxn>
                <a:cxn ang="0">
                  <a:pos x="1929" y="1418"/>
                </a:cxn>
                <a:cxn ang="0">
                  <a:pos x="3055" y="1605"/>
                </a:cxn>
                <a:cxn ang="0">
                  <a:pos x="4814" y="1759"/>
                </a:cxn>
                <a:cxn ang="0">
                  <a:pos x="4630" y="1929"/>
                </a:cxn>
                <a:cxn ang="0">
                  <a:pos x="3364" y="1851"/>
                </a:cxn>
                <a:cxn ang="0">
                  <a:pos x="2130" y="1697"/>
                </a:cxn>
                <a:cxn ang="0">
                  <a:pos x="942" y="1450"/>
                </a:cxn>
                <a:cxn ang="0">
                  <a:pos x="725" y="1588"/>
                </a:cxn>
                <a:cxn ang="0">
                  <a:pos x="1234" y="1789"/>
                </a:cxn>
                <a:cxn ang="0">
                  <a:pos x="2300" y="2051"/>
                </a:cxn>
                <a:cxn ang="0">
                  <a:pos x="3596" y="2222"/>
                </a:cxn>
                <a:cxn ang="0">
                  <a:pos x="4812" y="2315"/>
                </a:cxn>
                <a:cxn ang="0">
                  <a:pos x="4476" y="2452"/>
                </a:cxn>
                <a:cxn ang="0">
                  <a:pos x="3117" y="2360"/>
                </a:cxn>
                <a:cxn ang="0">
                  <a:pos x="1805" y="2176"/>
                </a:cxn>
                <a:cxn ang="0">
                  <a:pos x="555" y="1851"/>
                </a:cxn>
                <a:cxn ang="0">
                  <a:pos x="509" y="1851"/>
                </a:cxn>
                <a:cxn ang="0">
                  <a:pos x="587" y="2005"/>
                </a:cxn>
                <a:cxn ang="0">
                  <a:pos x="863" y="2176"/>
                </a:cxn>
                <a:cxn ang="0">
                  <a:pos x="1496" y="2392"/>
                </a:cxn>
                <a:cxn ang="0">
                  <a:pos x="2500" y="2592"/>
                </a:cxn>
                <a:cxn ang="0">
                  <a:pos x="3550" y="2714"/>
                </a:cxn>
                <a:cxn ang="0">
                  <a:pos x="4812" y="2831"/>
                </a:cxn>
                <a:cxn ang="0">
                  <a:pos x="4660" y="2977"/>
                </a:cxn>
                <a:cxn ang="0">
                  <a:pos x="3288" y="2901"/>
                </a:cxn>
                <a:cxn ang="0">
                  <a:pos x="1929" y="2714"/>
                </a:cxn>
                <a:cxn ang="0">
                  <a:pos x="649" y="2406"/>
                </a:cxn>
                <a:cxn ang="0">
                  <a:pos x="279" y="2238"/>
                </a:cxn>
                <a:cxn ang="0">
                  <a:pos x="46" y="2035"/>
                </a:cxn>
                <a:cxn ang="0">
                  <a:pos x="0" y="1851"/>
                </a:cxn>
                <a:cxn ang="0">
                  <a:pos x="78" y="1697"/>
                </a:cxn>
                <a:cxn ang="0">
                  <a:pos x="78" y="1572"/>
                </a:cxn>
                <a:cxn ang="0">
                  <a:pos x="0" y="1404"/>
                </a:cxn>
                <a:cxn ang="0">
                  <a:pos x="62" y="1204"/>
                </a:cxn>
                <a:cxn ang="0">
                  <a:pos x="154" y="1109"/>
                </a:cxn>
                <a:cxn ang="0">
                  <a:pos x="6" y="896"/>
                </a:cxn>
                <a:cxn ang="0">
                  <a:pos x="30" y="709"/>
                </a:cxn>
                <a:cxn ang="0">
                  <a:pos x="216" y="525"/>
                </a:cxn>
                <a:cxn ang="0">
                  <a:pos x="541" y="354"/>
                </a:cxn>
                <a:cxn ang="0">
                  <a:pos x="1266" y="138"/>
                </a:cxn>
                <a:cxn ang="0">
                  <a:pos x="2021" y="0"/>
                </a:cxn>
                <a:cxn ang="0">
                  <a:pos x="2021" y="76"/>
                </a:cxn>
              </a:cxnLst>
              <a:rect l="0" t="0" r="r" b="b"/>
              <a:pathLst>
                <a:path w="4814" h="2977">
                  <a:moveTo>
                    <a:pt x="2021" y="76"/>
                  </a:moveTo>
                  <a:lnTo>
                    <a:pt x="1634" y="168"/>
                  </a:lnTo>
                  <a:lnTo>
                    <a:pt x="1266" y="262"/>
                  </a:lnTo>
                  <a:lnTo>
                    <a:pt x="1080" y="325"/>
                  </a:lnTo>
                  <a:lnTo>
                    <a:pt x="896" y="400"/>
                  </a:lnTo>
                  <a:lnTo>
                    <a:pt x="725" y="492"/>
                  </a:lnTo>
                  <a:lnTo>
                    <a:pt x="571" y="601"/>
                  </a:lnTo>
                  <a:lnTo>
                    <a:pt x="525" y="663"/>
                  </a:lnTo>
                  <a:lnTo>
                    <a:pt x="509" y="725"/>
                  </a:lnTo>
                  <a:lnTo>
                    <a:pt x="509" y="787"/>
                  </a:lnTo>
                  <a:lnTo>
                    <a:pt x="541" y="847"/>
                  </a:lnTo>
                  <a:lnTo>
                    <a:pt x="555" y="879"/>
                  </a:lnTo>
                  <a:lnTo>
                    <a:pt x="571" y="893"/>
                  </a:lnTo>
                  <a:lnTo>
                    <a:pt x="601" y="879"/>
                  </a:lnTo>
                  <a:lnTo>
                    <a:pt x="617" y="879"/>
                  </a:lnTo>
                  <a:lnTo>
                    <a:pt x="958" y="771"/>
                  </a:lnTo>
                  <a:lnTo>
                    <a:pt x="1312" y="679"/>
                  </a:lnTo>
                  <a:lnTo>
                    <a:pt x="2021" y="538"/>
                  </a:lnTo>
                  <a:lnTo>
                    <a:pt x="2021" y="617"/>
                  </a:lnTo>
                  <a:lnTo>
                    <a:pt x="1683" y="693"/>
                  </a:lnTo>
                  <a:lnTo>
                    <a:pt x="1358" y="771"/>
                  </a:lnTo>
                  <a:lnTo>
                    <a:pt x="1034" y="879"/>
                  </a:lnTo>
                  <a:lnTo>
                    <a:pt x="725" y="1017"/>
                  </a:lnTo>
                  <a:lnTo>
                    <a:pt x="725" y="1050"/>
                  </a:lnTo>
                  <a:lnTo>
                    <a:pt x="942" y="1155"/>
                  </a:lnTo>
                  <a:lnTo>
                    <a:pt x="1172" y="1234"/>
                  </a:lnTo>
                  <a:lnTo>
                    <a:pt x="1588" y="1126"/>
                  </a:lnTo>
                  <a:lnTo>
                    <a:pt x="2021" y="1063"/>
                  </a:lnTo>
                  <a:lnTo>
                    <a:pt x="2038" y="1109"/>
                  </a:lnTo>
                  <a:lnTo>
                    <a:pt x="2021" y="1142"/>
                  </a:lnTo>
                  <a:lnTo>
                    <a:pt x="1697" y="1204"/>
                  </a:lnTo>
                  <a:lnTo>
                    <a:pt x="1542" y="1250"/>
                  </a:lnTo>
                  <a:lnTo>
                    <a:pt x="1388" y="1296"/>
                  </a:lnTo>
                  <a:lnTo>
                    <a:pt x="1929" y="1418"/>
                  </a:lnTo>
                  <a:lnTo>
                    <a:pt x="2500" y="1526"/>
                  </a:lnTo>
                  <a:lnTo>
                    <a:pt x="3055" y="1605"/>
                  </a:lnTo>
                  <a:lnTo>
                    <a:pt x="3642" y="1667"/>
                  </a:lnTo>
                  <a:lnTo>
                    <a:pt x="4814" y="1759"/>
                  </a:lnTo>
                  <a:lnTo>
                    <a:pt x="4812" y="1919"/>
                  </a:lnTo>
                  <a:lnTo>
                    <a:pt x="4630" y="1929"/>
                  </a:lnTo>
                  <a:lnTo>
                    <a:pt x="3997" y="1897"/>
                  </a:lnTo>
                  <a:lnTo>
                    <a:pt x="3364" y="1851"/>
                  </a:lnTo>
                  <a:lnTo>
                    <a:pt x="2747" y="1789"/>
                  </a:lnTo>
                  <a:lnTo>
                    <a:pt x="2130" y="1697"/>
                  </a:lnTo>
                  <a:lnTo>
                    <a:pt x="1529" y="1588"/>
                  </a:lnTo>
                  <a:lnTo>
                    <a:pt x="942" y="1450"/>
                  </a:lnTo>
                  <a:lnTo>
                    <a:pt x="709" y="1559"/>
                  </a:lnTo>
                  <a:lnTo>
                    <a:pt x="725" y="1588"/>
                  </a:lnTo>
                  <a:lnTo>
                    <a:pt x="971" y="1697"/>
                  </a:lnTo>
                  <a:lnTo>
                    <a:pt x="1234" y="1789"/>
                  </a:lnTo>
                  <a:lnTo>
                    <a:pt x="1759" y="1943"/>
                  </a:lnTo>
                  <a:lnTo>
                    <a:pt x="2300" y="2051"/>
                  </a:lnTo>
                  <a:lnTo>
                    <a:pt x="2855" y="2130"/>
                  </a:lnTo>
                  <a:lnTo>
                    <a:pt x="3596" y="2222"/>
                  </a:lnTo>
                  <a:lnTo>
                    <a:pt x="4335" y="2284"/>
                  </a:lnTo>
                  <a:lnTo>
                    <a:pt x="4812" y="2315"/>
                  </a:lnTo>
                  <a:lnTo>
                    <a:pt x="4812" y="2447"/>
                  </a:lnTo>
                  <a:lnTo>
                    <a:pt x="4476" y="2452"/>
                  </a:lnTo>
                  <a:lnTo>
                    <a:pt x="3797" y="2422"/>
                  </a:lnTo>
                  <a:lnTo>
                    <a:pt x="3117" y="2360"/>
                  </a:lnTo>
                  <a:lnTo>
                    <a:pt x="2454" y="2284"/>
                  </a:lnTo>
                  <a:lnTo>
                    <a:pt x="1805" y="2176"/>
                  </a:lnTo>
                  <a:lnTo>
                    <a:pt x="1172" y="2035"/>
                  </a:lnTo>
                  <a:lnTo>
                    <a:pt x="555" y="1851"/>
                  </a:lnTo>
                  <a:lnTo>
                    <a:pt x="541" y="1851"/>
                  </a:lnTo>
                  <a:lnTo>
                    <a:pt x="509" y="1851"/>
                  </a:lnTo>
                  <a:lnTo>
                    <a:pt x="541" y="1929"/>
                  </a:lnTo>
                  <a:lnTo>
                    <a:pt x="587" y="2005"/>
                  </a:lnTo>
                  <a:lnTo>
                    <a:pt x="709" y="2097"/>
                  </a:lnTo>
                  <a:lnTo>
                    <a:pt x="863" y="2176"/>
                  </a:lnTo>
                  <a:lnTo>
                    <a:pt x="1004" y="2238"/>
                  </a:lnTo>
                  <a:lnTo>
                    <a:pt x="1496" y="2392"/>
                  </a:lnTo>
                  <a:lnTo>
                    <a:pt x="1992" y="2500"/>
                  </a:lnTo>
                  <a:lnTo>
                    <a:pt x="2500" y="2592"/>
                  </a:lnTo>
                  <a:lnTo>
                    <a:pt x="3025" y="2668"/>
                  </a:lnTo>
                  <a:lnTo>
                    <a:pt x="3550" y="2714"/>
                  </a:lnTo>
                  <a:lnTo>
                    <a:pt x="4073" y="2760"/>
                  </a:lnTo>
                  <a:lnTo>
                    <a:pt x="4812" y="2831"/>
                  </a:lnTo>
                  <a:lnTo>
                    <a:pt x="4812" y="2975"/>
                  </a:lnTo>
                  <a:lnTo>
                    <a:pt x="4660" y="2977"/>
                  </a:lnTo>
                  <a:lnTo>
                    <a:pt x="3967" y="2947"/>
                  </a:lnTo>
                  <a:lnTo>
                    <a:pt x="3288" y="2901"/>
                  </a:lnTo>
                  <a:lnTo>
                    <a:pt x="2609" y="2822"/>
                  </a:lnTo>
                  <a:lnTo>
                    <a:pt x="1929" y="2714"/>
                  </a:lnTo>
                  <a:lnTo>
                    <a:pt x="1280" y="2576"/>
                  </a:lnTo>
                  <a:lnTo>
                    <a:pt x="649" y="2406"/>
                  </a:lnTo>
                  <a:lnTo>
                    <a:pt x="463" y="2330"/>
                  </a:lnTo>
                  <a:lnTo>
                    <a:pt x="279" y="2238"/>
                  </a:lnTo>
                  <a:lnTo>
                    <a:pt x="124" y="2113"/>
                  </a:lnTo>
                  <a:lnTo>
                    <a:pt x="46" y="2035"/>
                  </a:lnTo>
                  <a:lnTo>
                    <a:pt x="0" y="1943"/>
                  </a:lnTo>
                  <a:lnTo>
                    <a:pt x="0" y="1851"/>
                  </a:lnTo>
                  <a:lnTo>
                    <a:pt x="30" y="1775"/>
                  </a:lnTo>
                  <a:lnTo>
                    <a:pt x="78" y="1697"/>
                  </a:lnTo>
                  <a:lnTo>
                    <a:pt x="138" y="1634"/>
                  </a:lnTo>
                  <a:lnTo>
                    <a:pt x="78" y="1572"/>
                  </a:lnTo>
                  <a:lnTo>
                    <a:pt x="30" y="1496"/>
                  </a:lnTo>
                  <a:lnTo>
                    <a:pt x="0" y="1404"/>
                  </a:lnTo>
                  <a:lnTo>
                    <a:pt x="15" y="1295"/>
                  </a:lnTo>
                  <a:lnTo>
                    <a:pt x="62" y="1204"/>
                  </a:lnTo>
                  <a:lnTo>
                    <a:pt x="108" y="1155"/>
                  </a:lnTo>
                  <a:lnTo>
                    <a:pt x="154" y="1109"/>
                  </a:lnTo>
                  <a:lnTo>
                    <a:pt x="46" y="988"/>
                  </a:lnTo>
                  <a:lnTo>
                    <a:pt x="6" y="896"/>
                  </a:lnTo>
                  <a:lnTo>
                    <a:pt x="0" y="801"/>
                  </a:lnTo>
                  <a:lnTo>
                    <a:pt x="30" y="709"/>
                  </a:lnTo>
                  <a:lnTo>
                    <a:pt x="78" y="647"/>
                  </a:lnTo>
                  <a:lnTo>
                    <a:pt x="216" y="525"/>
                  </a:lnTo>
                  <a:lnTo>
                    <a:pt x="387" y="430"/>
                  </a:lnTo>
                  <a:lnTo>
                    <a:pt x="541" y="354"/>
                  </a:lnTo>
                  <a:lnTo>
                    <a:pt x="896" y="246"/>
                  </a:lnTo>
                  <a:lnTo>
                    <a:pt x="1266" y="138"/>
                  </a:lnTo>
                  <a:lnTo>
                    <a:pt x="1634" y="62"/>
                  </a:lnTo>
                  <a:lnTo>
                    <a:pt x="2021" y="0"/>
                  </a:lnTo>
                  <a:lnTo>
                    <a:pt x="2021" y="76"/>
                  </a:lnTo>
                  <a:lnTo>
                    <a:pt x="2021" y="76"/>
                  </a:lnTo>
                  <a:close/>
                </a:path>
              </a:pathLst>
            </a:custGeom>
            <a:gradFill rotWithShape="0">
              <a:gsLst>
                <a:gs pos="0">
                  <a:srgbClr val="12330F"/>
                </a:gs>
                <a:gs pos="100000">
                  <a:srgbClr val="7F6D2B"/>
                </a:gs>
              </a:gsLst>
              <a:lin ang="0" scaled="1"/>
            </a:gradFill>
            <a:ln w="9525">
              <a:noFill/>
              <a:round/>
              <a:headEnd/>
              <a:tailEnd/>
            </a:ln>
          </p:spPr>
          <p:txBody>
            <a:bodyPr/>
            <a:lstStyle/>
            <a:p>
              <a:endParaRPr lang="en-US"/>
            </a:p>
          </p:txBody>
        </p:sp>
        <p:sp>
          <p:nvSpPr>
            <p:cNvPr id="16" name="Freeform 86"/>
            <p:cNvSpPr>
              <a:spLocks/>
            </p:cNvSpPr>
            <p:nvPr userDrawn="1"/>
          </p:nvSpPr>
          <p:spPr bwMode="auto">
            <a:xfrm>
              <a:off x="2031" y="2319"/>
              <a:ext cx="171" cy="108"/>
            </a:xfrm>
            <a:custGeom>
              <a:avLst/>
              <a:gdLst/>
              <a:ahLst/>
              <a:cxnLst>
                <a:cxn ang="0">
                  <a:pos x="17" y="40"/>
                </a:cxn>
                <a:cxn ang="0">
                  <a:pos x="6" y="23"/>
                </a:cxn>
                <a:cxn ang="0">
                  <a:pos x="0" y="0"/>
                </a:cxn>
                <a:cxn ang="0">
                  <a:pos x="63" y="18"/>
                </a:cxn>
                <a:cxn ang="0">
                  <a:pos x="17" y="40"/>
                </a:cxn>
                <a:cxn ang="0">
                  <a:pos x="17" y="40"/>
                </a:cxn>
              </a:cxnLst>
              <a:rect l="0" t="0" r="r" b="b"/>
              <a:pathLst>
                <a:path w="63" h="40">
                  <a:moveTo>
                    <a:pt x="17" y="40"/>
                  </a:moveTo>
                  <a:lnTo>
                    <a:pt x="6" y="23"/>
                  </a:lnTo>
                  <a:lnTo>
                    <a:pt x="0" y="0"/>
                  </a:lnTo>
                  <a:lnTo>
                    <a:pt x="63" y="18"/>
                  </a:lnTo>
                  <a:lnTo>
                    <a:pt x="17" y="40"/>
                  </a:lnTo>
                  <a:lnTo>
                    <a:pt x="17" y="40"/>
                  </a:lnTo>
                  <a:close/>
                </a:path>
              </a:pathLst>
            </a:custGeom>
            <a:solidFill>
              <a:srgbClr val="0E270B"/>
            </a:solidFill>
            <a:ln w="9525">
              <a:noFill/>
              <a:round/>
              <a:headEnd/>
              <a:tailEnd/>
            </a:ln>
          </p:spPr>
          <p:txBody>
            <a:bodyPr/>
            <a:lstStyle/>
            <a:p>
              <a:endParaRPr lang="en-US"/>
            </a:p>
          </p:txBody>
        </p:sp>
      </p:gr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8520" y="650240"/>
            <a:ext cx="2263140" cy="588433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650240"/>
            <a:ext cx="6118860" cy="588433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7208520" y="6664963"/>
            <a:ext cx="2430780" cy="389467"/>
          </a:xfrm>
        </p:spPr>
        <p:txBody>
          <a:bodyPr/>
          <a:lstStyle/>
          <a:p>
            <a:fld id="{23A271A1-F6D6-438B-A432-4747EE7ECD40}" type="datetimeFigureOut">
              <a:rPr lang="en-US" smtClean="0"/>
              <a:pPr/>
              <a:t>11/14/2013</a:t>
            </a:fld>
            <a:endParaRPr lang="en-US" dirty="0"/>
          </a:p>
        </p:txBody>
      </p:sp>
      <p:sp>
        <p:nvSpPr>
          <p:cNvPr id="5" name="Footer Placeholder 4"/>
          <p:cNvSpPr>
            <a:spLocks noGrp="1"/>
          </p:cNvSpPr>
          <p:nvPr>
            <p:ph type="ftr" sz="quarter" idx="11"/>
          </p:nvPr>
        </p:nvSpPr>
        <p:spPr>
          <a:xfrm>
            <a:off x="502922" y="6664755"/>
            <a:ext cx="6130831" cy="389467"/>
          </a:xfrm>
        </p:spPr>
        <p:txBody>
          <a:bodyPr/>
          <a:lstStyle/>
          <a:p>
            <a:endParaRPr kumimoji="0" lang="en-US" dirty="0"/>
          </a:p>
        </p:txBody>
      </p:sp>
      <p:sp>
        <p:nvSpPr>
          <p:cNvPr id="7" name="Rectangle 6"/>
          <p:cNvSpPr/>
          <p:nvPr/>
        </p:nvSpPr>
        <p:spPr bwMode="white">
          <a:xfrm>
            <a:off x="6705950" y="0"/>
            <a:ext cx="352044" cy="73152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9276" tIns="49638" rIns="99276" bIns="49638" rtlCol="0" anchor="ctr"/>
          <a:lstStyle/>
          <a:p>
            <a:pPr algn="ctr" eaLnBrk="1" latinLnBrk="0" hangingPunct="1"/>
            <a:endParaRPr kumimoji="0" lang="en-US"/>
          </a:p>
        </p:txBody>
      </p:sp>
      <p:sp>
        <p:nvSpPr>
          <p:cNvPr id="8" name="Rectangle 7"/>
          <p:cNvSpPr/>
          <p:nvPr/>
        </p:nvSpPr>
        <p:spPr>
          <a:xfrm>
            <a:off x="6756242" y="650240"/>
            <a:ext cx="251460" cy="666496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9276" tIns="49638" rIns="99276" bIns="49638" rtlCol="0" anchor="ctr"/>
          <a:lstStyle/>
          <a:p>
            <a:pPr algn="ctr" eaLnBrk="1" latinLnBrk="0" hangingPunct="1"/>
            <a:endParaRPr kumimoji="0" lang="en-US"/>
          </a:p>
        </p:txBody>
      </p:sp>
      <p:sp>
        <p:nvSpPr>
          <p:cNvPr id="9" name="Rectangle 8"/>
          <p:cNvSpPr/>
          <p:nvPr/>
        </p:nvSpPr>
        <p:spPr>
          <a:xfrm>
            <a:off x="6756242" y="0"/>
            <a:ext cx="251460" cy="56896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9276" tIns="49638" rIns="99276" bIns="49638"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597492" y="150018"/>
            <a:ext cx="568960" cy="268924"/>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descr="CUTR_ppt_bkgd-01.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9686" y="0"/>
            <a:ext cx="10084594" cy="4006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7"/>
          <p:cNvSpPr txBox="1">
            <a:spLocks noChangeArrowheads="1"/>
          </p:cNvSpPr>
          <p:nvPr userDrawn="1"/>
        </p:nvSpPr>
        <p:spPr bwMode="auto">
          <a:xfrm>
            <a:off x="-3493" y="6785188"/>
            <a:ext cx="10058400" cy="328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276" tIns="49638" rIns="99276" bIns="49638">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500" dirty="0">
                <a:solidFill>
                  <a:srgbClr val="C4BD97"/>
                </a:solidFill>
              </a:rPr>
              <a:t>Center for Urban Transportation Research | University of South Florida</a:t>
            </a:r>
          </a:p>
        </p:txBody>
      </p:sp>
      <p:pic>
        <p:nvPicPr>
          <p:cNvPr id="4" name="Picture 8" descr="CUTR_mark-01.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436077" y="1132841"/>
            <a:ext cx="3998913" cy="2457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white_transparent.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25730" y="6707294"/>
            <a:ext cx="541338" cy="470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9212029" y="6661302"/>
            <a:ext cx="696127" cy="576276"/>
          </a:xfrm>
          <a:prstGeom prst="rect">
            <a:avLst/>
          </a:prstGeom>
        </p:spPr>
      </p:pic>
    </p:spTree>
    <p:extLst>
      <p:ext uri="{BB962C8B-B14F-4D97-AF65-F5344CB8AC3E}">
        <p14:creationId xmlns:p14="http://schemas.microsoft.com/office/powerpoint/2010/main" xmlns="" val="129242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3913" y="243840"/>
            <a:ext cx="8968740" cy="1056640"/>
          </a:xfrm>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23A271A1-F6D6-438B-A432-4747EE7ECD40}" type="datetimeFigureOut">
              <a:rPr lang="en-US" smtClean="0"/>
              <a:pPr/>
              <a:t>11/14/2013</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73913" y="1706880"/>
            <a:ext cx="8968740" cy="479552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08761" y="2926081"/>
            <a:ext cx="7835424" cy="1784773"/>
          </a:xfrm>
        </p:spPr>
        <p:txBody>
          <a:bodyPr anchor="t"/>
          <a:lstStyle>
            <a:lvl1pPr marL="0" indent="0">
              <a:buNone/>
              <a:defRPr sz="3000">
                <a:solidFill>
                  <a:schemeClr val="tx2"/>
                </a:solidFill>
              </a:defRPr>
            </a:lvl1pPr>
            <a:lvl2pPr>
              <a:buNone/>
              <a:defRPr sz="2000">
                <a:solidFill>
                  <a:schemeClr val="tx1">
                    <a:tint val="75000"/>
                  </a:schemeClr>
                </a:solidFill>
              </a:defRPr>
            </a:lvl2pPr>
            <a:lvl3pPr>
              <a:buNone/>
              <a:defRPr sz="17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625600"/>
            <a:ext cx="10058400" cy="1219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8" name="Rectangle 7"/>
          <p:cNvSpPr/>
          <p:nvPr/>
        </p:nvSpPr>
        <p:spPr>
          <a:xfrm>
            <a:off x="0" y="1706880"/>
            <a:ext cx="1424940" cy="1056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9" name="Rectangle 8"/>
          <p:cNvSpPr/>
          <p:nvPr/>
        </p:nvSpPr>
        <p:spPr>
          <a:xfrm>
            <a:off x="1508760" y="1706880"/>
            <a:ext cx="8549640" cy="105664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2" name="Title 1"/>
          <p:cNvSpPr>
            <a:spLocks noGrp="1"/>
          </p:cNvSpPr>
          <p:nvPr>
            <p:ph type="title"/>
          </p:nvPr>
        </p:nvSpPr>
        <p:spPr>
          <a:xfrm>
            <a:off x="1508760" y="1706880"/>
            <a:ext cx="8382000" cy="1056640"/>
          </a:xfrm>
        </p:spPr>
        <p:txBody>
          <a:bodyPr/>
          <a:lstStyle>
            <a:lvl1pPr algn="l">
              <a:buNone/>
              <a:defRPr sz="4800" b="0" cap="none">
                <a:solidFill>
                  <a:srgbClr val="FFFFFF"/>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fld id="{23A271A1-F6D6-438B-A432-4747EE7ECD40}" type="datetimeFigureOut">
              <a:rPr lang="en-US" smtClean="0"/>
              <a:pPr/>
              <a:t>11/14/2013</a:t>
            </a:fld>
            <a:endParaRPr lang="en-US"/>
          </a:p>
        </p:txBody>
      </p:sp>
      <p:sp>
        <p:nvSpPr>
          <p:cNvPr id="13" name="Slide Number Placeholder 12"/>
          <p:cNvSpPr>
            <a:spLocks noGrp="1"/>
          </p:cNvSpPr>
          <p:nvPr>
            <p:ph type="sldNum" sz="quarter" idx="11"/>
          </p:nvPr>
        </p:nvSpPr>
        <p:spPr>
          <a:xfrm>
            <a:off x="0" y="1869440"/>
            <a:ext cx="1424940" cy="748454"/>
          </a:xfrm>
        </p:spPr>
        <p:txBody>
          <a:bodyPr>
            <a:noAutofit/>
          </a:bodyPr>
          <a:lstStyle>
            <a:lvl1pPr>
              <a:defRPr sz="26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6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70560" y="1695538"/>
            <a:ext cx="4274820" cy="4876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329391" y="1695538"/>
            <a:ext cx="4274820" cy="4876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11/14/2013</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740" y="291253"/>
            <a:ext cx="8968740" cy="927947"/>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70560" y="2600960"/>
            <a:ext cx="4274820" cy="38201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280660" y="2600960"/>
            <a:ext cx="4274820" cy="38201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11/14/2013</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70560" y="1869440"/>
            <a:ext cx="4274820" cy="682752"/>
          </a:xfrm>
          <a:solidFill>
            <a:schemeClr val="accent2"/>
          </a:solidFill>
        </p:spPr>
        <p:txBody>
          <a:bodyPr rtlCol="0" anchor="ctr"/>
          <a:lstStyle>
            <a:lvl1pPr marL="0" indent="0">
              <a:buFontTx/>
              <a:buNone/>
              <a:defRPr sz="22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5280660" y="1869440"/>
            <a:ext cx="4274820" cy="682752"/>
          </a:xfrm>
          <a:solidFill>
            <a:schemeClr val="accent4"/>
          </a:solidFill>
        </p:spPr>
        <p:txBody>
          <a:bodyPr rtlCol="0" anchor="ctr"/>
          <a:lstStyle>
            <a:lvl1pPr marL="0" indent="0">
              <a:buFontTx/>
              <a:buNone/>
              <a:defRPr sz="22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11/14/2013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11/14/2013</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664960"/>
            <a:ext cx="586740" cy="4064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60" y="291253"/>
            <a:ext cx="8884920" cy="927947"/>
          </a:xfrm>
        </p:spPr>
        <p:txBody>
          <a:bodyPr anchor="ctr"/>
          <a:lstStyle>
            <a:lvl1pPr algn="l">
              <a:buNone/>
              <a:defRPr sz="48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70560" y="1869440"/>
            <a:ext cx="1760220" cy="463296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48915" tIns="198553" rIns="148915" bIns="99276"/>
          <a:lstStyle>
            <a:lvl1pPr marL="0" indent="0">
              <a:spcAft>
                <a:spcPts val="1086"/>
              </a:spcAft>
              <a:buNone/>
              <a:defRPr sz="2000"/>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598420" y="1869440"/>
            <a:ext cx="7040880" cy="471424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60220" y="5852160"/>
            <a:ext cx="8046720" cy="731520"/>
          </a:xfrm>
        </p:spPr>
        <p:txBody>
          <a:bodyPr/>
          <a:lstStyle>
            <a:lvl1pPr marL="0" indent="0">
              <a:buFontTx/>
              <a:buNone/>
              <a:defRPr sz="1800"/>
            </a:lvl1pPr>
            <a:lvl2pPr>
              <a:buFontTx/>
              <a:buNone/>
              <a:defRPr sz="1300"/>
            </a:lvl2pPr>
            <a:lvl3pPr>
              <a:buFontTx/>
              <a:buNone/>
              <a:defRPr sz="1100"/>
            </a:lvl3pPr>
            <a:lvl4pPr>
              <a:buFontTx/>
              <a:buNone/>
              <a:defRPr sz="1000"/>
            </a:lvl4pPr>
            <a:lvl5pPr>
              <a:buFontTx/>
              <a:buNone/>
              <a:defRPr sz="1000"/>
            </a:lvl5pPr>
          </a:lstStyle>
          <a:p>
            <a:pPr lvl="0" eaLnBrk="1" latinLnBrk="0" hangingPunct="1"/>
            <a:r>
              <a:rPr kumimoji="0" lang="en-US" smtClean="0"/>
              <a:t>Click to edit Master text styles</a:t>
            </a:r>
          </a:p>
        </p:txBody>
      </p:sp>
      <p:sp>
        <p:nvSpPr>
          <p:cNvPr id="8" name="Rectangle 7"/>
          <p:cNvSpPr/>
          <p:nvPr/>
        </p:nvSpPr>
        <p:spPr bwMode="white">
          <a:xfrm>
            <a:off x="-10058" y="4876800"/>
            <a:ext cx="10058400" cy="94609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9" name="Rectangle 8"/>
          <p:cNvSpPr/>
          <p:nvPr/>
        </p:nvSpPr>
        <p:spPr>
          <a:xfrm>
            <a:off x="-10058" y="4974336"/>
            <a:ext cx="1609344" cy="76078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10" name="Rectangle 9"/>
          <p:cNvSpPr/>
          <p:nvPr/>
        </p:nvSpPr>
        <p:spPr>
          <a:xfrm>
            <a:off x="1699870" y="4964582"/>
            <a:ext cx="8358530" cy="76078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2" name="Title 1"/>
          <p:cNvSpPr>
            <a:spLocks noGrp="1"/>
          </p:cNvSpPr>
          <p:nvPr>
            <p:ph type="title"/>
          </p:nvPr>
        </p:nvSpPr>
        <p:spPr>
          <a:xfrm>
            <a:off x="1760220" y="4958080"/>
            <a:ext cx="8046720" cy="731520"/>
          </a:xfrm>
        </p:spPr>
        <p:txBody>
          <a:bodyPr anchor="ctr"/>
          <a:lstStyle>
            <a:lvl1pPr algn="l">
              <a:buNone/>
              <a:defRPr sz="30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592580" y="0"/>
            <a:ext cx="110642" cy="732495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12" name="Date Placeholder 11"/>
          <p:cNvSpPr>
            <a:spLocks noGrp="1"/>
          </p:cNvSpPr>
          <p:nvPr>
            <p:ph type="dt" sz="half" idx="10"/>
          </p:nvPr>
        </p:nvSpPr>
        <p:spPr>
          <a:xfrm>
            <a:off x="6873240" y="6664960"/>
            <a:ext cx="2933700" cy="389467"/>
          </a:xfrm>
        </p:spPr>
        <p:txBody>
          <a:bodyPr rtlCol="0"/>
          <a:lstStyle/>
          <a:p>
            <a:fld id="{23A271A1-F6D6-438B-A432-4747EE7ECD40}" type="datetimeFigureOut">
              <a:rPr lang="en-US" smtClean="0"/>
              <a:pPr/>
              <a:t>11/14/2013</a:t>
            </a:fld>
            <a:endParaRPr lang="en-US"/>
          </a:p>
        </p:txBody>
      </p:sp>
      <p:sp>
        <p:nvSpPr>
          <p:cNvPr id="13" name="Slide Number Placeholder 12"/>
          <p:cNvSpPr>
            <a:spLocks noGrp="1"/>
          </p:cNvSpPr>
          <p:nvPr>
            <p:ph type="sldNum" sz="quarter" idx="11"/>
          </p:nvPr>
        </p:nvSpPr>
        <p:spPr>
          <a:xfrm>
            <a:off x="0" y="4978399"/>
            <a:ext cx="1592580" cy="707817"/>
          </a:xfrm>
        </p:spPr>
        <p:txBody>
          <a:bodyPr rtlCol="0"/>
          <a:lstStyle>
            <a:lvl1pPr>
              <a:defRPr sz="3000"/>
            </a:lvl1pPr>
          </a:lstStyle>
          <a:p>
            <a:pPr algn="ctr" eaLnBrk="1" latinLnBrk="0" hangingPunct="1"/>
            <a:fld id="{F0C94032-CD4C-4C25-B0C2-CEC720522D92}" type="slidenum">
              <a:rPr kumimoji="0" lang="en-US" smtClean="0"/>
              <a:pPr algn="ctr" eaLnBrk="1" latinLnBrk="0" hangingPunct="1"/>
              <a:t>‹#›</a:t>
            </a:fld>
            <a:endParaRPr kumimoji="0" lang="en-US" sz="3000" dirty="0"/>
          </a:p>
        </p:txBody>
      </p:sp>
      <p:sp>
        <p:nvSpPr>
          <p:cNvPr id="14" name="Footer Placeholder 13"/>
          <p:cNvSpPr>
            <a:spLocks noGrp="1"/>
          </p:cNvSpPr>
          <p:nvPr>
            <p:ph type="ftr" sz="quarter" idx="12"/>
          </p:nvPr>
        </p:nvSpPr>
        <p:spPr>
          <a:xfrm>
            <a:off x="1760220" y="6664753"/>
            <a:ext cx="5029200" cy="389467"/>
          </a:xfrm>
        </p:spPr>
        <p:txBody>
          <a:bodyPr rtlCol="0"/>
          <a:lstStyle/>
          <a:p>
            <a:endParaRPr kumimoji="0" lang="en-US" dirty="0"/>
          </a:p>
        </p:txBody>
      </p:sp>
      <p:sp>
        <p:nvSpPr>
          <p:cNvPr id="3" name="Picture Placeholder 2"/>
          <p:cNvSpPr>
            <a:spLocks noGrp="1"/>
          </p:cNvSpPr>
          <p:nvPr>
            <p:ph type="pic" idx="1"/>
          </p:nvPr>
        </p:nvSpPr>
        <p:spPr>
          <a:xfrm>
            <a:off x="1716634" y="0"/>
            <a:ext cx="8341766" cy="4873549"/>
          </a:xfrm>
          <a:solidFill>
            <a:schemeClr val="accent1">
              <a:tint val="40000"/>
            </a:schemeClr>
          </a:solidFill>
          <a:ln>
            <a:noFill/>
          </a:ln>
        </p:spPr>
        <p:txBody>
          <a:bodyPr/>
          <a:lstStyle>
            <a:lvl1pPr marL="0" indent="0">
              <a:buNone/>
              <a:defRPr sz="35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70560" y="243840"/>
            <a:ext cx="8968740" cy="1056640"/>
          </a:xfrm>
          <a:prstGeom prst="rect">
            <a:avLst/>
          </a:prstGeom>
        </p:spPr>
        <p:txBody>
          <a:bodyPr vert="horz" lIns="99276" tIns="49638" rIns="99276" bIns="49638"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73913" y="1706880"/>
            <a:ext cx="8968740" cy="4828032"/>
          </a:xfrm>
          <a:prstGeom prst="rect">
            <a:avLst/>
          </a:prstGeom>
        </p:spPr>
        <p:txBody>
          <a:bodyPr vert="horz" lIns="99276" tIns="49638" rIns="99276" bIns="4963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705600" y="6664960"/>
            <a:ext cx="2933700" cy="389467"/>
          </a:xfrm>
          <a:prstGeom prst="rect">
            <a:avLst/>
          </a:prstGeom>
        </p:spPr>
        <p:txBody>
          <a:bodyPr vert="horz" lIns="99276" tIns="49638" rIns="99276" bIns="49638" anchor="ctr" anchorCtr="0"/>
          <a:lstStyle>
            <a:lvl1pPr algn="l" eaLnBrk="1" latinLnBrk="0" hangingPunct="1">
              <a:defRPr kumimoji="0" sz="1500">
                <a:solidFill>
                  <a:schemeClr val="tx2"/>
                </a:solidFill>
              </a:defRPr>
            </a:lvl1pPr>
          </a:lstStyle>
          <a:p>
            <a:fld id="{23A271A1-F6D6-438B-A432-4747EE7ECD40}" type="datetimeFigureOut">
              <a:rPr lang="en-US" smtClean="0"/>
              <a:pPr/>
              <a:t>11/14/2013</a:t>
            </a:fld>
            <a:endParaRPr lang="en-US" sz="1500" dirty="0">
              <a:solidFill>
                <a:schemeClr val="tx2"/>
              </a:solidFill>
            </a:endParaRPr>
          </a:p>
        </p:txBody>
      </p:sp>
      <p:sp>
        <p:nvSpPr>
          <p:cNvPr id="3" name="Footer Placeholder 2"/>
          <p:cNvSpPr>
            <a:spLocks noGrp="1"/>
          </p:cNvSpPr>
          <p:nvPr>
            <p:ph type="ftr" sz="quarter" idx="3"/>
          </p:nvPr>
        </p:nvSpPr>
        <p:spPr>
          <a:xfrm>
            <a:off x="670561" y="6664753"/>
            <a:ext cx="5963191" cy="389467"/>
          </a:xfrm>
          <a:prstGeom prst="rect">
            <a:avLst/>
          </a:prstGeom>
        </p:spPr>
        <p:txBody>
          <a:bodyPr vert="horz" lIns="99276" tIns="49638" rIns="99276" bIns="49638" anchor="ctr"/>
          <a:lstStyle>
            <a:lvl1pPr algn="r" eaLnBrk="1" latinLnBrk="0" hangingPunct="1">
              <a:defRPr kumimoji="0" sz="1500">
                <a:solidFill>
                  <a:schemeClr val="tx2"/>
                </a:solidFill>
              </a:defRPr>
            </a:lvl1pPr>
          </a:lstStyle>
          <a:p>
            <a:pPr algn="r" eaLnBrk="1" latinLnBrk="0" hangingPunct="1"/>
            <a:endParaRPr kumimoji="0" lang="en-US" sz="1500" dirty="0">
              <a:solidFill>
                <a:schemeClr val="tx2"/>
              </a:solidFill>
            </a:endParaRPr>
          </a:p>
        </p:txBody>
      </p:sp>
      <p:sp>
        <p:nvSpPr>
          <p:cNvPr id="7" name="Rectangle 6"/>
          <p:cNvSpPr/>
          <p:nvPr/>
        </p:nvSpPr>
        <p:spPr bwMode="white">
          <a:xfrm>
            <a:off x="0" y="1316736"/>
            <a:ext cx="10058400" cy="34137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8" name="Rectangle 7"/>
          <p:cNvSpPr/>
          <p:nvPr/>
        </p:nvSpPr>
        <p:spPr>
          <a:xfrm>
            <a:off x="0" y="1365504"/>
            <a:ext cx="586740" cy="2438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9" name="Rectangle 8"/>
          <p:cNvSpPr/>
          <p:nvPr/>
        </p:nvSpPr>
        <p:spPr>
          <a:xfrm>
            <a:off x="649605" y="1365504"/>
            <a:ext cx="9408795" cy="24384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76" tIns="49638" rIns="99276" bIns="49638"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357037"/>
            <a:ext cx="586740" cy="260774"/>
          </a:xfrm>
          <a:prstGeom prst="rect">
            <a:avLst/>
          </a:prstGeom>
        </p:spPr>
        <p:txBody>
          <a:bodyPr vert="horz" lIns="99276" tIns="49638" rIns="99276" bIns="49638" anchor="ctr" anchorCtr="0">
            <a:normAutofit/>
          </a:bodyPr>
          <a:lstStyle>
            <a:lvl1pPr algn="ctr" eaLnBrk="1" latinLnBrk="0" hangingPunct="1">
              <a:defRPr kumimoji="0" sz="15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5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sz="4800" kern="1200">
          <a:solidFill>
            <a:schemeClr val="tx2"/>
          </a:solidFill>
          <a:latin typeface="+mj-lt"/>
          <a:ea typeface="+mj-ea"/>
          <a:cs typeface="+mj-cs"/>
        </a:defRPr>
      </a:lvl1pPr>
    </p:titleStyle>
    <p:bodyStyle>
      <a:lvl1pPr marL="347467" indent="-347467" algn="l" rtl="0" eaLnBrk="1" latinLnBrk="0" hangingPunct="1">
        <a:spcBef>
          <a:spcPts val="760"/>
        </a:spcBef>
        <a:buClr>
          <a:schemeClr val="accent2"/>
        </a:buClr>
        <a:buSzPct val="60000"/>
        <a:buFont typeface="Wingdings"/>
        <a:buChar char=""/>
        <a:defRPr kumimoji="0" sz="3100" kern="1200">
          <a:solidFill>
            <a:schemeClr val="tx1"/>
          </a:solidFill>
          <a:latin typeface="+mn-lt"/>
          <a:ea typeface="+mn-ea"/>
          <a:cs typeface="+mn-cs"/>
        </a:defRPr>
      </a:lvl1pPr>
      <a:lvl2pPr marL="694935" indent="-297829" algn="l" rtl="0" eaLnBrk="1" latinLnBrk="0" hangingPunct="1">
        <a:spcBef>
          <a:spcPts val="597"/>
        </a:spcBef>
        <a:buClr>
          <a:schemeClr val="accent1"/>
        </a:buClr>
        <a:buSzPct val="70000"/>
        <a:buFont typeface="Wingdings 2"/>
        <a:buChar char=""/>
        <a:defRPr kumimoji="0" sz="2800" kern="1200">
          <a:solidFill>
            <a:schemeClr val="tx1"/>
          </a:solidFill>
          <a:latin typeface="+mn-lt"/>
          <a:ea typeface="+mn-ea"/>
          <a:cs typeface="+mn-cs"/>
        </a:defRPr>
      </a:lvl2pPr>
      <a:lvl3pPr marL="992764" indent="-248191" algn="l" rtl="0" eaLnBrk="1" latinLnBrk="0" hangingPunct="1">
        <a:spcBef>
          <a:spcPts val="543"/>
        </a:spcBef>
        <a:buClr>
          <a:schemeClr val="accent2"/>
        </a:buClr>
        <a:buSzPct val="75000"/>
        <a:buFont typeface="Wingdings"/>
        <a:buChar char=""/>
        <a:defRPr kumimoji="0" sz="2500" kern="1200">
          <a:solidFill>
            <a:schemeClr val="tx1"/>
          </a:solidFill>
          <a:latin typeface="+mn-lt"/>
          <a:ea typeface="+mn-ea"/>
          <a:cs typeface="+mn-cs"/>
        </a:defRPr>
      </a:lvl3pPr>
      <a:lvl4pPr marL="1489146" indent="-248191" algn="l" rtl="0" eaLnBrk="1" latinLnBrk="0" hangingPunct="1">
        <a:spcBef>
          <a:spcPts val="434"/>
        </a:spcBef>
        <a:buClr>
          <a:schemeClr val="accent3"/>
        </a:buClr>
        <a:buSzPct val="75000"/>
        <a:buFont typeface="Wingdings"/>
        <a:buChar char=""/>
        <a:defRPr kumimoji="0" sz="2200" kern="1200">
          <a:solidFill>
            <a:schemeClr val="tx1"/>
          </a:solidFill>
          <a:latin typeface="+mn-lt"/>
          <a:ea typeface="+mn-ea"/>
          <a:cs typeface="+mn-cs"/>
        </a:defRPr>
      </a:lvl4pPr>
      <a:lvl5pPr marL="1985528" indent="-248191" algn="l" rtl="0" eaLnBrk="1" latinLnBrk="0" hangingPunct="1">
        <a:spcBef>
          <a:spcPts val="434"/>
        </a:spcBef>
        <a:buClr>
          <a:schemeClr val="accent4"/>
        </a:buClr>
        <a:buSzPct val="65000"/>
        <a:buFont typeface="Wingdings"/>
        <a:buChar char=""/>
        <a:defRPr kumimoji="0" sz="2200" kern="1200">
          <a:solidFill>
            <a:schemeClr val="tx1"/>
          </a:solidFill>
          <a:latin typeface="+mn-lt"/>
          <a:ea typeface="+mn-ea"/>
          <a:cs typeface="+mn-cs"/>
        </a:defRPr>
      </a:lvl5pPr>
      <a:lvl6pPr marL="2283357" indent="-248191" algn="l" rtl="0" eaLnBrk="1" latinLnBrk="0" hangingPunct="1">
        <a:spcBef>
          <a:spcPct val="20000"/>
        </a:spcBef>
        <a:buClr>
          <a:schemeClr val="accent1"/>
        </a:buClr>
        <a:buFont typeface="Wingdings"/>
        <a:buChar char="§"/>
        <a:defRPr kumimoji="0" sz="2000" kern="1200" baseline="0">
          <a:solidFill>
            <a:schemeClr val="tx1"/>
          </a:solidFill>
          <a:latin typeface="+mn-lt"/>
          <a:ea typeface="+mn-ea"/>
          <a:cs typeface="+mn-cs"/>
        </a:defRPr>
      </a:lvl6pPr>
      <a:lvl7pPr marL="2581187" indent="-248191" algn="l" rtl="0" eaLnBrk="1" latinLnBrk="0" hangingPunct="1">
        <a:spcBef>
          <a:spcPct val="20000"/>
        </a:spcBef>
        <a:buClr>
          <a:schemeClr val="accent2"/>
        </a:buClr>
        <a:buFont typeface="Wingdings"/>
        <a:buChar char="§"/>
        <a:defRPr kumimoji="0" sz="2000" kern="1200" baseline="0">
          <a:solidFill>
            <a:schemeClr val="tx1"/>
          </a:solidFill>
          <a:latin typeface="+mn-lt"/>
          <a:ea typeface="+mn-ea"/>
          <a:cs typeface="+mn-cs"/>
        </a:defRPr>
      </a:lvl7pPr>
      <a:lvl8pPr marL="2879016" indent="-248191" algn="l" rtl="0" eaLnBrk="1" latinLnBrk="0" hangingPunct="1">
        <a:spcBef>
          <a:spcPct val="20000"/>
        </a:spcBef>
        <a:buClr>
          <a:schemeClr val="accent3"/>
        </a:buClr>
        <a:buFont typeface="Wingdings"/>
        <a:buChar char="§"/>
        <a:defRPr kumimoji="0" sz="2000" kern="1200" baseline="0">
          <a:solidFill>
            <a:schemeClr val="tx1"/>
          </a:solidFill>
          <a:latin typeface="+mn-lt"/>
          <a:ea typeface="+mn-ea"/>
          <a:cs typeface="+mn-cs"/>
        </a:defRPr>
      </a:lvl8pPr>
      <a:lvl9pPr marL="3176845" indent="-248191" algn="l" rtl="0" eaLnBrk="1" latinLnBrk="0" hangingPunct="1">
        <a:spcBef>
          <a:spcPct val="20000"/>
        </a:spcBef>
        <a:buClr>
          <a:schemeClr val="accent4"/>
        </a:buClr>
        <a:buFont typeface="Wingdings"/>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96382" algn="l" rtl="0" eaLnBrk="1" latinLnBrk="0" hangingPunct="1">
        <a:defRPr kumimoji="0" kern="1200">
          <a:solidFill>
            <a:schemeClr val="tx1"/>
          </a:solidFill>
          <a:latin typeface="+mn-lt"/>
          <a:ea typeface="+mn-ea"/>
          <a:cs typeface="+mn-cs"/>
        </a:defRPr>
      </a:lvl2pPr>
      <a:lvl3pPr marL="992764" algn="l" rtl="0" eaLnBrk="1" latinLnBrk="0" hangingPunct="1">
        <a:defRPr kumimoji="0" kern="1200">
          <a:solidFill>
            <a:schemeClr val="tx1"/>
          </a:solidFill>
          <a:latin typeface="+mn-lt"/>
          <a:ea typeface="+mn-ea"/>
          <a:cs typeface="+mn-cs"/>
        </a:defRPr>
      </a:lvl3pPr>
      <a:lvl4pPr marL="1489146" algn="l" rtl="0" eaLnBrk="1" latinLnBrk="0" hangingPunct="1">
        <a:defRPr kumimoji="0" kern="1200">
          <a:solidFill>
            <a:schemeClr val="tx1"/>
          </a:solidFill>
          <a:latin typeface="+mn-lt"/>
          <a:ea typeface="+mn-ea"/>
          <a:cs typeface="+mn-cs"/>
        </a:defRPr>
      </a:lvl4pPr>
      <a:lvl5pPr marL="1985528" algn="l" rtl="0" eaLnBrk="1" latinLnBrk="0" hangingPunct="1">
        <a:defRPr kumimoji="0" kern="1200">
          <a:solidFill>
            <a:schemeClr val="tx1"/>
          </a:solidFill>
          <a:latin typeface="+mn-lt"/>
          <a:ea typeface="+mn-ea"/>
          <a:cs typeface="+mn-cs"/>
        </a:defRPr>
      </a:lvl5pPr>
      <a:lvl6pPr marL="2481910" algn="l" rtl="0" eaLnBrk="1" latinLnBrk="0" hangingPunct="1">
        <a:defRPr kumimoji="0" kern="1200">
          <a:solidFill>
            <a:schemeClr val="tx1"/>
          </a:solidFill>
          <a:latin typeface="+mn-lt"/>
          <a:ea typeface="+mn-ea"/>
          <a:cs typeface="+mn-cs"/>
        </a:defRPr>
      </a:lvl6pPr>
      <a:lvl7pPr marL="2978292" algn="l" rtl="0" eaLnBrk="1" latinLnBrk="0" hangingPunct="1">
        <a:defRPr kumimoji="0" kern="1200">
          <a:solidFill>
            <a:schemeClr val="tx1"/>
          </a:solidFill>
          <a:latin typeface="+mn-lt"/>
          <a:ea typeface="+mn-ea"/>
          <a:cs typeface="+mn-cs"/>
        </a:defRPr>
      </a:lvl7pPr>
      <a:lvl8pPr marL="3474674" algn="l" rtl="0" eaLnBrk="1" latinLnBrk="0" hangingPunct="1">
        <a:defRPr kumimoji="0" kern="1200">
          <a:solidFill>
            <a:schemeClr val="tx1"/>
          </a:solidFill>
          <a:latin typeface="+mn-lt"/>
          <a:ea typeface="+mn-ea"/>
          <a:cs typeface="+mn-cs"/>
        </a:defRPr>
      </a:lvl8pPr>
      <a:lvl9pPr marL="397105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javascript:blogPostImageViewer('M-KemptonBlogACCESStransitcenter.jpg',167,'BLOG')" TargetMode="External"/><Relationship Id="rId1" Type="http://schemas.openxmlformats.org/officeDocument/2006/relationships/slideLayout" Target="../slideLayouts/slideLayout2.xml"/><Relationship Id="rId4" Type="http://schemas.openxmlformats.org/officeDocument/2006/relationships/image" Target="cid:image001.jpg@01CE1F32.793586E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cid:image010.jpg@01CD9BC5.A545F3A0"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i.bnet.com/blogs/nycsubwaytouchscreen1.jp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cid:image004.jpg@01CCC4DC.44AE13D0"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volinski@cutr.usf.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ubtitle 2"/>
          <p:cNvSpPr>
            <a:spLocks noGrp="1"/>
          </p:cNvSpPr>
          <p:nvPr>
            <p:ph type="subTitle" idx="4294967295"/>
          </p:nvPr>
        </p:nvSpPr>
        <p:spPr>
          <a:xfrm>
            <a:off x="0" y="4145280"/>
            <a:ext cx="10058400" cy="2153920"/>
          </a:xfrm>
        </p:spPr>
        <p:txBody>
          <a:bodyPr/>
          <a:lstStyle/>
          <a:p>
            <a:pPr marL="0" indent="0" algn="r">
              <a:spcAft>
                <a:spcPts val="1303"/>
              </a:spcAft>
              <a:buNone/>
            </a:pPr>
            <a:r>
              <a:rPr lang="en-US" sz="3000" dirty="0" smtClean="0"/>
              <a:t>Maintaining Transit Effectiveness Under Major Fiscal Constraints </a:t>
            </a:r>
          </a:p>
          <a:p>
            <a:pPr algn="r">
              <a:buFont typeface="Arial" charset="0"/>
              <a:buNone/>
            </a:pPr>
            <a:endParaRPr lang="en-US" sz="1700" dirty="0">
              <a:latin typeface="Calibri" charset="0"/>
            </a:endParaRPr>
          </a:p>
          <a:p>
            <a:pPr algn="r">
              <a:spcBef>
                <a:spcPct val="0"/>
              </a:spcBef>
              <a:buNone/>
            </a:pPr>
            <a:r>
              <a:rPr lang="en-US" sz="1700" dirty="0" smtClean="0">
                <a:latin typeface="Calibri" charset="0"/>
              </a:rPr>
              <a:t>November 14, 2013</a:t>
            </a:r>
          </a:p>
          <a:p>
            <a:pPr algn="r">
              <a:spcBef>
                <a:spcPct val="0"/>
              </a:spcBef>
              <a:buNone/>
            </a:pPr>
            <a:r>
              <a:rPr lang="en-US" sz="1700" dirty="0" smtClean="0">
                <a:latin typeface="Calibri" charset="0"/>
                <a:ea typeface="Wingdings" charset="0"/>
                <a:cs typeface="Wingdings" charset="0"/>
              </a:rPr>
              <a:t>Joel Volinski, NCTR Director</a:t>
            </a:r>
            <a:endParaRPr lang="en-US" sz="2400" dirty="0">
              <a:latin typeface="Calibri" charset="0"/>
              <a:ea typeface="Wingdings" charset="0"/>
              <a:cs typeface="Wingdings" charset="0"/>
            </a:endParaRPr>
          </a:p>
        </p:txBody>
      </p:sp>
      <p:pic>
        <p:nvPicPr>
          <p:cNvPr id="4" name="Picture 3"/>
          <p:cNvPicPr/>
          <p:nvPr/>
        </p:nvPicPr>
        <p:blipFill>
          <a:blip r:embed="rId3" cstate="print">
            <a:extLst>
              <a:ext uri="{28A0092B-C50C-407E-A947-70E740481C1C}">
                <a14:useLocalDpi xmlns:a14="http://schemas.microsoft.com/office/drawing/2010/main" xmlns="" val="0"/>
              </a:ext>
            </a:extLst>
          </a:blip>
          <a:stretch>
            <a:fillRect/>
          </a:stretch>
        </p:blipFill>
        <p:spPr>
          <a:xfrm>
            <a:off x="247651" y="4895850"/>
            <a:ext cx="3486150" cy="1905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263525" y="161925"/>
            <a:ext cx="9051925" cy="1057275"/>
          </a:xfrm>
        </p:spPr>
        <p:txBody>
          <a:bodyPr>
            <a:normAutofit/>
          </a:bodyPr>
          <a:lstStyle/>
          <a:p>
            <a:r>
              <a:rPr lang="en-US" dirty="0" smtClean="0"/>
              <a:t>Impact on Employees </a:t>
            </a:r>
            <a:endParaRPr lang="en-US" dirty="0"/>
          </a:p>
        </p:txBody>
      </p:sp>
      <p:sp>
        <p:nvSpPr>
          <p:cNvPr id="501763" name="Rectangle 3"/>
          <p:cNvSpPr>
            <a:spLocks noGrp="1" noChangeArrowheads="1"/>
          </p:cNvSpPr>
          <p:nvPr>
            <p:ph sz="quarter" idx="1"/>
          </p:nvPr>
        </p:nvSpPr>
        <p:spPr>
          <a:xfrm>
            <a:off x="673913" y="1706880"/>
            <a:ext cx="8968740" cy="4795520"/>
          </a:xfrm>
        </p:spPr>
        <p:txBody>
          <a:bodyPr>
            <a:normAutofit/>
          </a:bodyPr>
          <a:lstStyle/>
          <a:p>
            <a:endParaRPr lang="en-US" dirty="0" smtClean="0"/>
          </a:p>
          <a:p>
            <a:endParaRPr lang="en-US" dirty="0"/>
          </a:p>
        </p:txBody>
      </p:sp>
      <p:pic>
        <p:nvPicPr>
          <p:cNvPr id="7" name="Picture 6"/>
          <p:cNvPicPr/>
          <p:nvPr/>
        </p:nvPicPr>
        <p:blipFill>
          <a:blip r:embed="rId3" cstate="print"/>
          <a:srcRect/>
          <a:stretch>
            <a:fillRect/>
          </a:stretch>
        </p:blipFill>
        <p:spPr bwMode="auto">
          <a:xfrm>
            <a:off x="673913" y="2233612"/>
            <a:ext cx="8641537" cy="4268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161925"/>
            <a:ext cx="8899525" cy="1057275"/>
          </a:xfrm>
        </p:spPr>
        <p:txBody>
          <a:bodyPr>
            <a:normAutofit/>
          </a:bodyPr>
          <a:lstStyle/>
          <a:p>
            <a:r>
              <a:rPr lang="en-US" dirty="0" smtClean="0"/>
              <a:t>Impact on Employees</a:t>
            </a:r>
            <a:endParaRPr lang="en-US" dirty="0"/>
          </a:p>
        </p:txBody>
      </p:sp>
      <p:sp>
        <p:nvSpPr>
          <p:cNvPr id="3" name="Content Placeholder 2"/>
          <p:cNvSpPr>
            <a:spLocks noGrp="1"/>
          </p:cNvSpPr>
          <p:nvPr>
            <p:ph sz="quarter" idx="1"/>
          </p:nvPr>
        </p:nvSpPr>
        <p:spPr>
          <a:xfrm>
            <a:off x="673913" y="1706880"/>
            <a:ext cx="8968740" cy="5608320"/>
          </a:xfrm>
        </p:spPr>
        <p:txBody>
          <a:bodyPr>
            <a:normAutofit fontScale="92500" lnSpcReduction="10000"/>
          </a:bodyPr>
          <a:lstStyle/>
          <a:p>
            <a:r>
              <a:rPr lang="en-US" dirty="0" smtClean="0"/>
              <a:t>Agencies reported eliminating up to 30% of administrative positions, consolidating functions,  restructuring, broadening jobs</a:t>
            </a:r>
          </a:p>
          <a:p>
            <a:r>
              <a:rPr lang="en-US" dirty="0" smtClean="0"/>
              <a:t>A deep sense of grieving during the layoff period and thereafter, increased levels of stress, lowered morale, risk avoidance, and withdrawal.</a:t>
            </a:r>
          </a:p>
          <a:p>
            <a:r>
              <a:rPr lang="en-US" dirty="0" smtClean="0"/>
              <a:t>“There is a limit to how much smarter you can work”</a:t>
            </a:r>
          </a:p>
          <a:p>
            <a:r>
              <a:rPr lang="en-US" dirty="0" smtClean="0"/>
              <a:t>“Outsourcing administrative work comes with reduced quality of service”</a:t>
            </a:r>
          </a:p>
          <a:p>
            <a:r>
              <a:rPr lang="en-US" dirty="0" smtClean="0"/>
              <a:t>“We had to give managers permission to do less”</a:t>
            </a:r>
          </a:p>
          <a:p>
            <a:r>
              <a:rPr lang="en-US" dirty="0" smtClean="0"/>
              <a:t>Open communication on changes is the best approach </a:t>
            </a:r>
          </a:p>
          <a:p>
            <a:r>
              <a:rPr lang="en-US" dirty="0" smtClean="0"/>
              <a:t>Survivor’s guilt</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normAutofit/>
          </a:bodyPr>
          <a:lstStyle/>
          <a:p>
            <a:r>
              <a:rPr lang="en-US" dirty="0" smtClean="0"/>
              <a:t>Outsourcing different functions</a:t>
            </a:r>
            <a:endParaRPr lang="en-US" dirty="0"/>
          </a:p>
        </p:txBody>
      </p:sp>
      <p:sp>
        <p:nvSpPr>
          <p:cNvPr id="542723" name="Rectangle 3"/>
          <p:cNvSpPr>
            <a:spLocks noGrp="1" noChangeArrowheads="1"/>
          </p:cNvSpPr>
          <p:nvPr>
            <p:ph sz="quarter" idx="1"/>
          </p:nvPr>
        </p:nvSpPr>
        <p:spPr/>
        <p:txBody>
          <a:bodyPr/>
          <a:lstStyle/>
          <a:p>
            <a:pPr>
              <a:buNone/>
            </a:pPr>
            <a:endParaRPr lang="en-US" dirty="0" smtClean="0"/>
          </a:p>
          <a:p>
            <a:pPr>
              <a:buNone/>
            </a:pPr>
            <a:endParaRPr lang="en-US" dirty="0"/>
          </a:p>
        </p:txBody>
      </p:sp>
      <p:pic>
        <p:nvPicPr>
          <p:cNvPr id="5" name="Picture 4"/>
          <p:cNvPicPr/>
          <p:nvPr/>
        </p:nvPicPr>
        <p:blipFill>
          <a:blip r:embed="rId3" cstate="print"/>
          <a:srcRect/>
          <a:stretch>
            <a:fillRect/>
          </a:stretch>
        </p:blipFill>
        <p:spPr bwMode="auto">
          <a:xfrm>
            <a:off x="673913" y="2019300"/>
            <a:ext cx="8565337" cy="4483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Consequences of Fiscal Constraints </a:t>
            </a:r>
            <a:endParaRPr lang="en-US" dirty="0"/>
          </a:p>
        </p:txBody>
      </p:sp>
      <p:sp>
        <p:nvSpPr>
          <p:cNvPr id="8" name="Content Placeholder 7"/>
          <p:cNvSpPr>
            <a:spLocks noGrp="1"/>
          </p:cNvSpPr>
          <p:nvPr>
            <p:ph sz="quarter" idx="1"/>
          </p:nvPr>
        </p:nvSpPr>
        <p:spPr/>
        <p:txBody>
          <a:bodyPr/>
          <a:lstStyle/>
          <a:p>
            <a:pPr lvl="0"/>
            <a:r>
              <a:rPr lang="en-US" dirty="0" smtClean="0"/>
              <a:t>In spite of a majority (59 percent) of responding transit agencies providing fewer total service hours in FY 2012 than in FY 2008, the majority of agencies (62 percent and 60 percent) carried more passengers per hour and more total passengers in FY 2012 than in FY 2008.</a:t>
            </a:r>
          </a:p>
          <a:p>
            <a:pPr lvl="0"/>
            <a:r>
              <a:rPr lang="en-US" dirty="0" smtClean="0"/>
              <a:t>Transit agencies are becoming more efficient, partially due to necessity, but also due to better management</a:t>
            </a:r>
          </a:p>
          <a:p>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161925"/>
            <a:ext cx="8899525" cy="1057275"/>
          </a:xfrm>
        </p:spPr>
        <p:txBody>
          <a:bodyPr/>
          <a:lstStyle/>
          <a:p>
            <a:r>
              <a:rPr lang="en-US" dirty="0" smtClean="0"/>
              <a:t>Managing Resources is Critical</a:t>
            </a:r>
            <a:endParaRPr lang="en-US" dirty="0"/>
          </a:p>
        </p:txBody>
      </p:sp>
      <p:sp>
        <p:nvSpPr>
          <p:cNvPr id="3" name="Content Placeholder 2"/>
          <p:cNvSpPr>
            <a:spLocks noGrp="1"/>
          </p:cNvSpPr>
          <p:nvPr>
            <p:ph sz="quarter" idx="1"/>
          </p:nvPr>
        </p:nvSpPr>
        <p:spPr/>
        <p:txBody>
          <a:bodyPr>
            <a:normAutofit/>
          </a:bodyPr>
          <a:lstStyle/>
          <a:p>
            <a:r>
              <a:rPr lang="en-US" dirty="0" smtClean="0"/>
              <a:t>Creativity/desperation is still alive and well.</a:t>
            </a:r>
          </a:p>
          <a:p>
            <a:r>
              <a:rPr lang="en-US" dirty="0" smtClean="0"/>
              <a:t>The structural problem was/is huge, and these techniques might not bridge all budget gaps, but agencies can still help themselves.</a:t>
            </a:r>
          </a:p>
          <a:p>
            <a:r>
              <a:rPr lang="en-US" dirty="0" smtClean="0"/>
              <a:t>Some actions were significant and others minor, but all are evidence of systems that are doing everything possible to avoid cutting service or asking for more tax support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161925"/>
            <a:ext cx="8899525" cy="1057275"/>
          </a:xfrm>
        </p:spPr>
        <p:txBody>
          <a:bodyPr>
            <a:normAutofit fontScale="90000"/>
          </a:bodyPr>
          <a:lstStyle/>
          <a:p>
            <a:r>
              <a:rPr lang="en-US" dirty="0" smtClean="0"/>
              <a:t>How agencies felt they were doing comparing 2012 to 2008</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263525" y="2228850"/>
            <a:ext cx="9356725" cy="4133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263525" y="161925"/>
            <a:ext cx="9051925" cy="1057275"/>
          </a:xfrm>
        </p:spPr>
        <p:txBody>
          <a:bodyPr>
            <a:normAutofit/>
          </a:bodyPr>
          <a:lstStyle/>
          <a:p>
            <a:r>
              <a:rPr lang="en-US" dirty="0" smtClean="0"/>
              <a:t>More Data-Driven Management </a:t>
            </a:r>
            <a:endParaRPr lang="en-US" dirty="0"/>
          </a:p>
        </p:txBody>
      </p:sp>
      <p:sp>
        <p:nvSpPr>
          <p:cNvPr id="501763" name="Rectangle 3"/>
          <p:cNvSpPr>
            <a:spLocks noGrp="1" noChangeArrowheads="1"/>
          </p:cNvSpPr>
          <p:nvPr>
            <p:ph sz="quarter" idx="1"/>
          </p:nvPr>
        </p:nvSpPr>
        <p:spPr>
          <a:xfrm>
            <a:off x="673913" y="1706880"/>
            <a:ext cx="8968740" cy="4795520"/>
          </a:xfrm>
        </p:spPr>
        <p:txBody>
          <a:bodyPr>
            <a:normAutofit fontScale="92500" lnSpcReduction="10000"/>
          </a:bodyPr>
          <a:lstStyle/>
          <a:p>
            <a:r>
              <a:rPr lang="en-US" dirty="0" smtClean="0"/>
              <a:t>GCRTA’s TransitStat program, CTA’s Performance Measurement Program, UTA’s ISO 14001 process, SCRTA’s Key Performance Indicators, Nashville MTA’s Results Matters program, San Joaquin’s </a:t>
            </a:r>
            <a:r>
              <a:rPr lang="en-US" dirty="0" err="1" smtClean="0"/>
              <a:t>TransTrack</a:t>
            </a:r>
            <a:r>
              <a:rPr lang="en-US" dirty="0" smtClean="0"/>
              <a:t>, MDT’s Six Sigma process</a:t>
            </a:r>
          </a:p>
          <a:p>
            <a:r>
              <a:rPr lang="en-US" dirty="0" smtClean="0"/>
              <a:t>All provide business intelligence solutions that transforms volumes of data into meaningful information for  managers to use in developing immediate actions, strategies, and plans to ensure optimal operations and performance</a:t>
            </a:r>
          </a:p>
          <a:p>
            <a:r>
              <a:rPr lang="en-US" dirty="0" smtClean="0"/>
              <a:t>American Bus Benchmarking Group</a:t>
            </a:r>
          </a:p>
          <a:p>
            <a:endParaRPr lang="en-US" dirty="0" smtClean="0"/>
          </a:p>
          <a:p>
            <a:endParaRPr lang="en-US" dirty="0"/>
          </a:p>
        </p:txBody>
      </p:sp>
      <p:pic>
        <p:nvPicPr>
          <p:cNvPr id="7177" name="Picture 9" descr="C:\Documents and Settings\iley\Local Settings\Temporary Internet Files\Content.IE5\NFMCK6L2\MC900053613[1].wmf"/>
          <p:cNvPicPr>
            <a:picLocks noChangeAspect="1" noChangeArrowheads="1"/>
          </p:cNvPicPr>
          <p:nvPr/>
        </p:nvPicPr>
        <p:blipFill>
          <a:blip r:embed="rId3" cstate="screen"/>
          <a:srcRect/>
          <a:stretch>
            <a:fillRect/>
          </a:stretch>
        </p:blipFill>
        <p:spPr bwMode="auto">
          <a:xfrm>
            <a:off x="8665274" y="5521711"/>
            <a:ext cx="1300352" cy="1780917"/>
          </a:xfrm>
          <a:prstGeom prst="rect">
            <a:avLst/>
          </a:prstGeom>
          <a:ln>
            <a:noFill/>
          </a:ln>
          <a:effectLst>
            <a:outerShdw blurRad="292100" dist="139700" dir="2700000" algn="tl" rotWithShape="0">
              <a:srgbClr val="333333">
                <a:alpha val="65000"/>
              </a:srgbClr>
            </a:outerShdw>
          </a:effectLst>
        </p:spPr>
      </p:pic>
      <p:pic>
        <p:nvPicPr>
          <p:cNvPr id="7186" name="Picture 18" descr="C:\Documents and Settings\iley\Local Settings\Temporary Internet Files\Content.IE5\IHRXTW0X\MC900441458[1].png"/>
          <p:cNvPicPr>
            <a:picLocks noChangeAspect="1" noChangeArrowheads="1"/>
          </p:cNvPicPr>
          <p:nvPr/>
        </p:nvPicPr>
        <p:blipFill>
          <a:blip r:embed="rId4" cstate="screen"/>
          <a:srcRect/>
          <a:stretch>
            <a:fillRect/>
          </a:stretch>
        </p:blipFill>
        <p:spPr bwMode="auto">
          <a:xfrm>
            <a:off x="6065911" y="5762883"/>
            <a:ext cx="1885779" cy="1885779"/>
          </a:xfrm>
          <a:prstGeom prst="rect">
            <a:avLst/>
          </a:prstGeom>
          <a:noFill/>
        </p:spPr>
      </p:pic>
      <p:pic>
        <p:nvPicPr>
          <p:cNvPr id="7187" name="Picture 19" descr="C:\Documents and Settings\iley\Local Settings\Temporary Internet Files\Content.IE5\IHRXTW0X\MP900442211[1].jpg"/>
          <p:cNvPicPr>
            <a:picLocks noChangeAspect="1" noChangeArrowheads="1"/>
          </p:cNvPicPr>
          <p:nvPr/>
        </p:nvPicPr>
        <p:blipFill>
          <a:blip r:embed="rId5" cstate="screen"/>
          <a:srcRect/>
          <a:stretch>
            <a:fillRect/>
          </a:stretch>
        </p:blipFill>
        <p:spPr bwMode="auto">
          <a:xfrm>
            <a:off x="0" y="4162426"/>
            <a:ext cx="1066971" cy="1600457"/>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normAutofit/>
          </a:bodyPr>
          <a:lstStyle/>
          <a:p>
            <a:r>
              <a:rPr lang="en-US" dirty="0" smtClean="0"/>
              <a:t>More efficient bus operations</a:t>
            </a:r>
            <a:endParaRPr lang="en-US" dirty="0"/>
          </a:p>
        </p:txBody>
      </p:sp>
      <p:sp>
        <p:nvSpPr>
          <p:cNvPr id="542723" name="Rectangle 3"/>
          <p:cNvSpPr>
            <a:spLocks noGrp="1" noChangeArrowheads="1"/>
          </p:cNvSpPr>
          <p:nvPr>
            <p:ph sz="quarter" idx="1"/>
          </p:nvPr>
        </p:nvSpPr>
        <p:spPr/>
        <p:txBody>
          <a:bodyPr>
            <a:normAutofit/>
          </a:bodyPr>
          <a:lstStyle/>
          <a:p>
            <a:pPr>
              <a:buNone/>
            </a:pPr>
            <a:endParaRPr lang="en-US" dirty="0" smtClean="0"/>
          </a:p>
          <a:p>
            <a:pPr>
              <a:buNone/>
            </a:pPr>
            <a:endParaRPr lang="en-US" dirty="0"/>
          </a:p>
        </p:txBody>
      </p:sp>
      <p:pic>
        <p:nvPicPr>
          <p:cNvPr id="6" name="Picture 5"/>
          <p:cNvPicPr/>
          <p:nvPr/>
        </p:nvPicPr>
        <p:blipFill>
          <a:blip r:embed="rId3" cstate="print"/>
          <a:srcRect/>
          <a:stretch>
            <a:fillRect/>
          </a:stretch>
        </p:blipFill>
        <p:spPr bwMode="auto">
          <a:xfrm>
            <a:off x="673913" y="1706880"/>
            <a:ext cx="8622487" cy="51130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266700" y="243840"/>
            <a:ext cx="9791699" cy="1056640"/>
          </a:xfrm>
        </p:spPr>
        <p:txBody>
          <a:bodyPr>
            <a:normAutofit fontScale="90000"/>
          </a:bodyPr>
          <a:lstStyle/>
          <a:p>
            <a:r>
              <a:rPr lang="en-US" dirty="0" smtClean="0"/>
              <a:t>Achieved service efficiencies by category</a:t>
            </a:r>
            <a:endParaRPr lang="en-US" dirty="0"/>
          </a:p>
        </p:txBody>
      </p:sp>
      <p:sp>
        <p:nvSpPr>
          <p:cNvPr id="542723" name="Rectangle 3"/>
          <p:cNvSpPr>
            <a:spLocks noGrp="1" noChangeArrowheads="1"/>
          </p:cNvSpPr>
          <p:nvPr>
            <p:ph sz="quarter" idx="1"/>
          </p:nvPr>
        </p:nvSpPr>
        <p:spPr/>
        <p:txBody>
          <a:bodyPr>
            <a:normAutofit/>
          </a:bodyPr>
          <a:lstStyle/>
          <a:p>
            <a:pPr>
              <a:buNone/>
            </a:pPr>
            <a:endParaRPr lang="en-US" dirty="0" smtClean="0"/>
          </a:p>
          <a:p>
            <a:pPr>
              <a:buNone/>
            </a:pPr>
            <a:endParaRPr lang="en-US" dirty="0"/>
          </a:p>
        </p:txBody>
      </p:sp>
      <p:pic>
        <p:nvPicPr>
          <p:cNvPr id="5" name="Picture 4"/>
          <p:cNvPicPr/>
          <p:nvPr/>
        </p:nvPicPr>
        <p:blipFill>
          <a:blip r:embed="rId3" cstate="print"/>
          <a:srcRect/>
          <a:stretch>
            <a:fillRect/>
          </a:stretch>
        </p:blipFill>
        <p:spPr bwMode="auto">
          <a:xfrm>
            <a:off x="266700" y="1706880"/>
            <a:ext cx="9375953" cy="51320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Savings in Paratransit</a:t>
            </a:r>
            <a:endParaRPr lang="en-US" dirty="0"/>
          </a:p>
        </p:txBody>
      </p:sp>
      <p:sp>
        <p:nvSpPr>
          <p:cNvPr id="6" name="Content Placeholder 5"/>
          <p:cNvSpPr>
            <a:spLocks noGrp="1"/>
          </p:cNvSpPr>
          <p:nvPr>
            <p:ph sz="quarter" idx="1"/>
          </p:nvPr>
        </p:nvSpPr>
        <p:spPr/>
        <p:txBody>
          <a:bodyPr/>
          <a:lstStyle/>
          <a:p>
            <a:r>
              <a:rPr lang="en-US" dirty="0" smtClean="0"/>
              <a:t>In-house assessment allow accurate determination of passengers’ capabilities to use fixed route service</a:t>
            </a:r>
          </a:p>
          <a:p>
            <a:r>
              <a:rPr lang="en-US" dirty="0" smtClean="0"/>
              <a:t>Passengers  are either going to be eligible for paratransit services, get a half-price fare card, or participate in travel training and become  fixed-route users </a:t>
            </a:r>
          </a:p>
          <a:p>
            <a:endParaRPr lang="en-US" dirty="0"/>
          </a:p>
        </p:txBody>
      </p:sp>
      <p:pic>
        <p:nvPicPr>
          <p:cNvPr id="7" name="Picture 6" descr="http://www.metro-magazine.com/images/blogs/M-KemptonBlogACCESStransitcenter.jpg">
            <a:hlinkClick r:id="rId2" tooltip="&quot;Click for large view&quot; "/>
          </p:cNvPr>
          <p:cNvPicPr/>
          <p:nvPr/>
        </p:nvPicPr>
        <p:blipFill>
          <a:blip r:embed="rId3" r:link="rId4" cstate="print"/>
          <a:srcRect/>
          <a:stretch>
            <a:fillRect/>
          </a:stretch>
        </p:blipFill>
        <p:spPr bwMode="auto">
          <a:xfrm>
            <a:off x="3162300" y="4267200"/>
            <a:ext cx="4572000" cy="2781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smtClean="0"/>
              <a:t>Study Sponsor and Objective</a:t>
            </a:r>
            <a:endParaRPr lang="en-US" dirty="0"/>
          </a:p>
        </p:txBody>
      </p:sp>
      <p:sp>
        <p:nvSpPr>
          <p:cNvPr id="197635" name="Rectangle 3"/>
          <p:cNvSpPr>
            <a:spLocks noGrp="1" noChangeArrowheads="1"/>
          </p:cNvSpPr>
          <p:nvPr>
            <p:ph sz="quarter" idx="1"/>
          </p:nvPr>
        </p:nvSpPr>
        <p:spPr>
          <a:xfrm>
            <a:off x="673913" y="2114550"/>
            <a:ext cx="8968740" cy="4795520"/>
          </a:xfrm>
        </p:spPr>
        <p:txBody>
          <a:bodyPr>
            <a:normAutofit lnSpcReduction="10000"/>
          </a:bodyPr>
          <a:lstStyle/>
          <a:p>
            <a:r>
              <a:rPr lang="en-US" dirty="0" smtClean="0"/>
              <a:t>Funded through TCRP Synthesis Program (SA-30)</a:t>
            </a:r>
          </a:p>
          <a:p>
            <a:r>
              <a:rPr lang="en-US" dirty="0" smtClean="0"/>
              <a:t>Due to be published by Spring of 2014</a:t>
            </a:r>
          </a:p>
          <a:p>
            <a:r>
              <a:rPr lang="en-US" dirty="0" smtClean="0"/>
              <a:t>Identify actions transit agencies have taken to maintain effectiveness during the Great Recession</a:t>
            </a:r>
          </a:p>
          <a:p>
            <a:r>
              <a:rPr lang="en-US" dirty="0" smtClean="0"/>
              <a:t>“Effectiveness” means providing as much quality service as possible in keeping with community values while normal sources of revenues were reduced </a:t>
            </a:r>
          </a:p>
          <a:p>
            <a:r>
              <a:rPr lang="en-US" dirty="0" smtClean="0"/>
              <a:t>Identify cost savings and revenue generation techniques and processes to work with employees and the public during difficult times</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Savings in Paratransit</a:t>
            </a:r>
            <a:endParaRPr lang="en-US" dirty="0"/>
          </a:p>
        </p:txBody>
      </p:sp>
      <p:sp>
        <p:nvSpPr>
          <p:cNvPr id="3" name="Content Placeholder 2"/>
          <p:cNvSpPr>
            <a:spLocks noGrp="1"/>
          </p:cNvSpPr>
          <p:nvPr>
            <p:ph sz="quarter" idx="1"/>
          </p:nvPr>
        </p:nvSpPr>
        <p:spPr>
          <a:xfrm>
            <a:off x="673912" y="1706880"/>
            <a:ext cx="9384487" cy="5360670"/>
          </a:xfrm>
        </p:spPr>
        <p:txBody>
          <a:bodyPr/>
          <a:lstStyle/>
          <a:p>
            <a:r>
              <a:rPr lang="en-US" dirty="0" smtClean="0"/>
              <a:t>Switching from Cutaways to Minivans or hybrid vehicles (or propane vehicles) to save substantially on fuel</a:t>
            </a:r>
          </a:p>
          <a:p>
            <a:r>
              <a:rPr lang="en-US" dirty="0" smtClean="0"/>
              <a:t>Using taxis for short trips, hard-to-route trips, or for unusually high peak demand</a:t>
            </a:r>
          </a:p>
          <a:p>
            <a:r>
              <a:rPr lang="en-US" dirty="0" smtClean="0"/>
              <a:t>Using 15-minute video to show at assisted living centers to educate passengers to fixed route alternatives</a:t>
            </a:r>
          </a:p>
          <a:p>
            <a:r>
              <a:rPr lang="en-US" dirty="0" smtClean="0"/>
              <a:t>Partnering with local non-profit agencies to provide trips</a:t>
            </a:r>
          </a:p>
          <a:p>
            <a:r>
              <a:rPr lang="en-US" dirty="0" smtClean="0"/>
              <a:t>Scheduling software and mobile data terminals increase productivity </a:t>
            </a:r>
          </a:p>
          <a:p>
            <a:r>
              <a:rPr lang="en-US" dirty="0" smtClean="0"/>
              <a:t>IVR reduces no-shows and dwell time </a:t>
            </a:r>
          </a:p>
          <a:p>
            <a:endParaRPr lang="en-US" dirty="0"/>
          </a:p>
        </p:txBody>
      </p:sp>
      <p:pic>
        <p:nvPicPr>
          <p:cNvPr id="9219" name="Picture 3" descr="C:\Documents and Settings\iley\Local Settings\Temporary Internet Files\Content.IE5\IHRXTW0X\MC900433895[1].png"/>
          <p:cNvPicPr>
            <a:picLocks noChangeAspect="1" noChangeArrowheads="1"/>
          </p:cNvPicPr>
          <p:nvPr/>
        </p:nvPicPr>
        <p:blipFill>
          <a:blip r:embed="rId3" cstate="screen"/>
          <a:stretch>
            <a:fillRect/>
          </a:stretch>
        </p:blipFill>
        <p:spPr bwMode="auto">
          <a:xfrm>
            <a:off x="7928153" y="5437276"/>
            <a:ext cx="2130247" cy="2130247"/>
          </a:xfrm>
          <a:prstGeom prst="rect">
            <a:avLst/>
          </a:prstGeom>
          <a:noFill/>
          <a:ln>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161925"/>
            <a:ext cx="9051925" cy="1057275"/>
          </a:xfrm>
        </p:spPr>
        <p:txBody>
          <a:bodyPr/>
          <a:lstStyle/>
          <a:p>
            <a:r>
              <a:rPr lang="en-US" dirty="0" smtClean="0"/>
              <a:t>Maintenance efficiencies</a:t>
            </a:r>
            <a:endParaRPr lang="en-US" dirty="0"/>
          </a:p>
        </p:txBody>
      </p:sp>
      <p:sp>
        <p:nvSpPr>
          <p:cNvPr id="3" name="Content Placeholder 2"/>
          <p:cNvSpPr>
            <a:spLocks noGrp="1"/>
          </p:cNvSpPr>
          <p:nvPr>
            <p:ph sz="quarter" idx="1"/>
          </p:nvPr>
        </p:nvSpPr>
        <p:spPr>
          <a:xfrm>
            <a:off x="673913" y="1706880"/>
            <a:ext cx="8968740" cy="5379720"/>
          </a:xfrm>
        </p:spPr>
        <p:txBody>
          <a:bodyPr>
            <a:normAutofit fontScale="92500" lnSpcReduction="10000"/>
          </a:bodyPr>
          <a:lstStyle/>
          <a:p>
            <a:r>
              <a:rPr lang="en-US" dirty="0" smtClean="0">
                <a:cs typeface="Tahoma" pitchFamily="34" charset="0"/>
              </a:rPr>
              <a:t>Electrification of bus components such as air conditioning, engine cooling, power steering to reduce parasitic load and save as much as 15% on fuel</a:t>
            </a:r>
          </a:p>
          <a:p>
            <a:r>
              <a:rPr lang="en-US" dirty="0" smtClean="0">
                <a:cs typeface="Tahoma" pitchFamily="34" charset="0"/>
              </a:rPr>
              <a:t>Conversion of fleets to CNG</a:t>
            </a:r>
          </a:p>
          <a:p>
            <a:r>
              <a:rPr lang="en-US" dirty="0" smtClean="0">
                <a:cs typeface="Tahoma" pitchFamily="34" charset="0"/>
              </a:rPr>
              <a:t>Bringing light rail maintenance in house saved $1.6 M</a:t>
            </a:r>
          </a:p>
          <a:p>
            <a:r>
              <a:rPr lang="en-US" dirty="0" smtClean="0">
                <a:cs typeface="Tahoma" pitchFamily="34" charset="0"/>
              </a:rPr>
              <a:t>Contracting out bus maintenance saved $250,000 at NCTD</a:t>
            </a:r>
          </a:p>
          <a:p>
            <a:r>
              <a:rPr lang="en-US" dirty="0" smtClean="0">
                <a:cs typeface="Tahoma" pitchFamily="34" charset="0"/>
              </a:rPr>
              <a:t>Using 3</a:t>
            </a:r>
            <a:r>
              <a:rPr lang="en-US" baseline="30000" dirty="0" smtClean="0">
                <a:cs typeface="Tahoma" pitchFamily="34" charset="0"/>
              </a:rPr>
              <a:t>rd</a:t>
            </a:r>
            <a:r>
              <a:rPr lang="en-US" dirty="0" smtClean="0">
                <a:cs typeface="Tahoma" pitchFamily="34" charset="0"/>
              </a:rPr>
              <a:t> party vendors to handle inventory</a:t>
            </a:r>
          </a:p>
          <a:p>
            <a:r>
              <a:rPr lang="en-US" dirty="0" smtClean="0">
                <a:cs typeface="Tahoma" pitchFamily="34" charset="0"/>
              </a:rPr>
              <a:t>Use of software to monitor preventive maintenance and fluid consumption</a:t>
            </a:r>
          </a:p>
          <a:p>
            <a:r>
              <a:rPr lang="en-US" dirty="0" smtClean="0">
                <a:cs typeface="Tahoma" pitchFamily="34" charset="0"/>
              </a:rPr>
              <a:t>Using developmentally disabled to clean buses</a:t>
            </a:r>
          </a:p>
          <a:p>
            <a:endParaRPr lang="en-US" dirty="0" smtClean="0">
              <a:cs typeface="Tahoma" pitchFamily="34" charset="0"/>
            </a:endParaRPr>
          </a:p>
          <a:p>
            <a:pPr>
              <a:buNone/>
            </a:pPr>
            <a:endParaRPr lang="en-US" dirty="0" smtClean="0">
              <a:cs typeface="Tahoma"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263525" y="161925"/>
            <a:ext cx="9299575" cy="1057275"/>
          </a:xfrm>
        </p:spPr>
        <p:txBody>
          <a:bodyPr/>
          <a:lstStyle/>
          <a:p>
            <a:r>
              <a:rPr lang="en-US" dirty="0" smtClean="0"/>
              <a:t>Savings from Greener Facilities</a:t>
            </a:r>
            <a:endParaRPr lang="en-US" dirty="0"/>
          </a:p>
        </p:txBody>
      </p:sp>
      <p:sp>
        <p:nvSpPr>
          <p:cNvPr id="520195" name="Rectangle 3"/>
          <p:cNvSpPr>
            <a:spLocks noGrp="1" noChangeArrowheads="1"/>
          </p:cNvSpPr>
          <p:nvPr>
            <p:ph sz="quarter" idx="1"/>
          </p:nvPr>
        </p:nvSpPr>
        <p:spPr>
          <a:xfrm>
            <a:off x="0" y="1706879"/>
            <a:ext cx="10057973" cy="5302759"/>
          </a:xfrm>
        </p:spPr>
        <p:txBody>
          <a:bodyPr>
            <a:normAutofit fontScale="85000" lnSpcReduction="20000"/>
          </a:bodyPr>
          <a:lstStyle/>
          <a:p>
            <a:r>
              <a:rPr lang="en-US" sz="3200" dirty="0" smtClean="0"/>
              <a:t>SEPTA saved $100,000  (12%)  a year in utility costs at headquarters by:</a:t>
            </a:r>
          </a:p>
          <a:p>
            <a:pPr lvl="1"/>
            <a:r>
              <a:rPr lang="en-US" sz="2900" dirty="0" smtClean="0"/>
              <a:t>Cleaning offices during the day</a:t>
            </a:r>
          </a:p>
          <a:p>
            <a:pPr lvl="1"/>
            <a:r>
              <a:rPr lang="en-US" sz="2900" dirty="0" smtClean="0"/>
              <a:t>Installing motion detection light switches</a:t>
            </a:r>
          </a:p>
          <a:p>
            <a:pPr lvl="1"/>
            <a:r>
              <a:rPr lang="en-US" sz="2900" dirty="0" smtClean="0"/>
              <a:t>Installing more energy efficient AC and boilers</a:t>
            </a:r>
          </a:p>
          <a:p>
            <a:pPr lvl="1"/>
            <a:r>
              <a:rPr lang="en-US" sz="2900" dirty="0" smtClean="0"/>
              <a:t>Less energy-hoggish elevators and escalators</a:t>
            </a:r>
          </a:p>
          <a:p>
            <a:pPr lvl="1"/>
            <a:r>
              <a:rPr lang="en-US" sz="2900" dirty="0" smtClean="0"/>
              <a:t>Installing LED lighting wherever possible</a:t>
            </a:r>
          </a:p>
          <a:p>
            <a:pPr lvl="1"/>
            <a:r>
              <a:rPr lang="en-US" sz="2900" dirty="0" smtClean="0"/>
              <a:t>Installing film on south-facing windows</a:t>
            </a:r>
          </a:p>
          <a:p>
            <a:pPr lvl="1"/>
            <a:r>
              <a:rPr lang="en-US" sz="2900" dirty="0" smtClean="0"/>
              <a:t>Considering wind power capture on roof of headquarters</a:t>
            </a:r>
          </a:p>
          <a:p>
            <a:pPr lvl="1"/>
            <a:endParaRPr lang="en-US" sz="2900" dirty="0" smtClean="0"/>
          </a:p>
          <a:p>
            <a:r>
              <a:rPr lang="en-US" sz="3200" dirty="0" smtClean="0"/>
              <a:t>Installing a wayside energy storage device at substations along rail tracks that will Save $190,000 a year and allow them to sell excess energy</a:t>
            </a:r>
          </a:p>
          <a:p>
            <a:endParaRPr lang="en-US" sz="3200" dirty="0" smtClean="0"/>
          </a:p>
          <a:p>
            <a:endParaRPr lang="en-US" dirty="0" smtClean="0"/>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Efficiencies in utilities</a:t>
            </a:r>
            <a:endParaRPr lang="en-US" dirty="0"/>
          </a:p>
        </p:txBody>
      </p:sp>
      <p:sp>
        <p:nvSpPr>
          <p:cNvPr id="3" name="Content Placeholder 2"/>
          <p:cNvSpPr>
            <a:spLocks noGrp="1"/>
          </p:cNvSpPr>
          <p:nvPr>
            <p:ph sz="quarter" idx="1"/>
          </p:nvPr>
        </p:nvSpPr>
        <p:spPr>
          <a:xfrm>
            <a:off x="342901" y="1706880"/>
            <a:ext cx="7067549" cy="5379720"/>
          </a:xfrm>
        </p:spPr>
        <p:txBody>
          <a:bodyPr>
            <a:noAutofit/>
          </a:bodyPr>
          <a:lstStyle/>
          <a:p>
            <a:r>
              <a:rPr lang="en-US" sz="3000" dirty="0" smtClean="0"/>
              <a:t>Base Interruptible Programs are used at Connecticut Transit and Long Beach Transit to reduce electricity rates</a:t>
            </a:r>
          </a:p>
          <a:p>
            <a:endParaRPr lang="en-US" sz="3000" dirty="0" smtClean="0"/>
          </a:p>
          <a:p>
            <a:r>
              <a:rPr lang="en-US" sz="3000" dirty="0" smtClean="0"/>
              <a:t>Solar trash compactors are used at PSTA with sensors that communicate when trash needs to be removed</a:t>
            </a:r>
          </a:p>
          <a:p>
            <a:endParaRPr lang="en-US" sz="3000" dirty="0" smtClean="0"/>
          </a:p>
          <a:p>
            <a:r>
              <a:rPr lang="en-US" sz="3000" dirty="0" smtClean="0"/>
              <a:t>VTA installed solar panel canopy systems  to park buses under for shade, savings on future energy costs, and reduced footprint </a:t>
            </a:r>
            <a:endParaRPr lang="en-US" sz="3000" dirty="0"/>
          </a:p>
        </p:txBody>
      </p:sp>
      <p:pic>
        <p:nvPicPr>
          <p:cNvPr id="6" name="Picture 5" descr="[Image]"/>
          <p:cNvPicPr/>
          <p:nvPr/>
        </p:nvPicPr>
        <p:blipFill>
          <a:blip r:embed="rId2" r:link="rId3" cstate="print"/>
          <a:srcRect/>
          <a:stretch>
            <a:fillRect/>
          </a:stretch>
        </p:blipFill>
        <p:spPr bwMode="auto">
          <a:xfrm>
            <a:off x="7410450" y="2924175"/>
            <a:ext cx="2232202" cy="2228850"/>
          </a:xfrm>
          <a:prstGeom prst="rect">
            <a:avLst/>
          </a:prstGeom>
          <a:noFill/>
          <a:ln w="9525">
            <a:noFill/>
            <a:miter lim="800000"/>
            <a:headEnd/>
            <a:tailEnd/>
          </a:ln>
        </p:spPr>
      </p:pic>
      <p:pic>
        <p:nvPicPr>
          <p:cNvPr id="29698" name="Picture 2" descr="http://www.jointventure.org/images/stories/vta_solar_pc.jpg"/>
          <p:cNvPicPr>
            <a:picLocks noChangeAspect="1" noChangeArrowheads="1"/>
          </p:cNvPicPr>
          <p:nvPr/>
        </p:nvPicPr>
        <p:blipFill>
          <a:blip r:embed="rId4" cstate="print"/>
          <a:srcRect/>
          <a:stretch>
            <a:fillRect/>
          </a:stretch>
        </p:blipFill>
        <p:spPr bwMode="auto">
          <a:xfrm>
            <a:off x="7410450" y="5524499"/>
            <a:ext cx="2571750" cy="1562101"/>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normAutofit fontScale="90000"/>
          </a:bodyPr>
          <a:lstStyle/>
          <a:p>
            <a:r>
              <a:rPr lang="en-US" dirty="0" smtClean="0"/>
              <a:t>Controlling Health Care Costs and Workers Compensation</a:t>
            </a:r>
            <a:endParaRPr lang="en-US" dirty="0"/>
          </a:p>
        </p:txBody>
      </p:sp>
      <p:sp>
        <p:nvSpPr>
          <p:cNvPr id="462851" name="Rectangle 3"/>
          <p:cNvSpPr>
            <a:spLocks noGrp="1" noChangeArrowheads="1"/>
          </p:cNvSpPr>
          <p:nvPr>
            <p:ph sz="quarter" idx="1"/>
          </p:nvPr>
        </p:nvSpPr>
        <p:spPr>
          <a:xfrm>
            <a:off x="673913" y="1706880"/>
            <a:ext cx="6927037" cy="5379720"/>
          </a:xfrm>
        </p:spPr>
        <p:txBody>
          <a:bodyPr>
            <a:normAutofit fontScale="92500" lnSpcReduction="10000"/>
          </a:bodyPr>
          <a:lstStyle/>
          <a:p>
            <a:r>
              <a:rPr lang="en-US" dirty="0" smtClean="0"/>
              <a:t>HART decided to self-insure and pay for claims less than $100,000  after paying $5.4 million more in premiums than the claims totaled over 5 years </a:t>
            </a:r>
          </a:p>
          <a:p>
            <a:r>
              <a:rPr lang="en-US" dirty="0" smtClean="0"/>
              <a:t>Higher co-pays, but premium differential is offered based on participation in wellness programs</a:t>
            </a:r>
          </a:p>
          <a:p>
            <a:r>
              <a:rPr lang="en-US" dirty="0" smtClean="0"/>
              <a:t>Contract for Third Party Administrators to handle Workers Comp claims and FLMA</a:t>
            </a:r>
          </a:p>
          <a:p>
            <a:r>
              <a:rPr lang="en-US" dirty="0" smtClean="0"/>
              <a:t>Alternative work assignments (Light duty) reduced time away from work from 91 to 47 days at WMATA</a:t>
            </a:r>
          </a:p>
          <a:p>
            <a:endParaRPr lang="en-US" dirty="0" smtClean="0"/>
          </a:p>
          <a:p>
            <a:endParaRPr lang="en-US" dirty="0" smtClean="0"/>
          </a:p>
          <a:p>
            <a:endParaRPr lang="en-US" dirty="0" smtClean="0"/>
          </a:p>
          <a:p>
            <a:endParaRPr lang="en-US" dirty="0"/>
          </a:p>
        </p:txBody>
      </p:sp>
      <p:pic>
        <p:nvPicPr>
          <p:cNvPr id="6153" name="Picture 9" descr="C:\Documents and Settings\iley\Local Settings\Temporary Internet Files\Content.IE5\NFMCK6L2\MP900422110[1].jpg"/>
          <p:cNvPicPr>
            <a:picLocks noChangeAspect="1" noChangeArrowheads="1"/>
          </p:cNvPicPr>
          <p:nvPr/>
        </p:nvPicPr>
        <p:blipFill>
          <a:blip r:embed="rId3" cstate="screen"/>
          <a:srcRect/>
          <a:stretch>
            <a:fillRect/>
          </a:stretch>
        </p:blipFill>
        <p:spPr bwMode="auto">
          <a:xfrm>
            <a:off x="7862482" y="2571750"/>
            <a:ext cx="1956755" cy="29337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dirty="0" smtClean="0"/>
              <a:t>Efficiencies through Technology </a:t>
            </a:r>
            <a:endParaRPr lang="en-US" dirty="0"/>
          </a:p>
        </p:txBody>
      </p:sp>
      <p:sp>
        <p:nvSpPr>
          <p:cNvPr id="546819" name="Rectangle 3"/>
          <p:cNvSpPr>
            <a:spLocks noGrp="1" noChangeArrowheads="1"/>
          </p:cNvSpPr>
          <p:nvPr>
            <p:ph sz="quarter" idx="1"/>
          </p:nvPr>
        </p:nvSpPr>
        <p:spPr>
          <a:xfrm>
            <a:off x="263525" y="1581150"/>
            <a:ext cx="9598025" cy="5410200"/>
          </a:xfrm>
        </p:spPr>
        <p:txBody>
          <a:bodyPr>
            <a:normAutofit lnSpcReduction="10000"/>
          </a:bodyPr>
          <a:lstStyle/>
          <a:p>
            <a:r>
              <a:rPr lang="en-US" dirty="0" smtClean="0"/>
              <a:t>AVL and signal priority have improved scheduling and on-time performance and customer satisfaction and reduced need for street supervision</a:t>
            </a:r>
          </a:p>
          <a:p>
            <a:r>
              <a:rPr lang="en-US" dirty="0" smtClean="0"/>
              <a:t>APCs have allowed reductions in hours, identified bus stops for elimination, and reduced required surveying </a:t>
            </a:r>
          </a:p>
          <a:p>
            <a:r>
              <a:rPr lang="en-US" dirty="0" smtClean="0"/>
              <a:t>Audible pedestrian warning system has reduced claims</a:t>
            </a:r>
          </a:p>
          <a:p>
            <a:r>
              <a:rPr lang="en-US" dirty="0" smtClean="0"/>
              <a:t>Scheduling software for paratransit and fixed route </a:t>
            </a:r>
          </a:p>
          <a:p>
            <a:r>
              <a:rPr lang="en-US" dirty="0" smtClean="0"/>
              <a:t>Enterprise Resource Planning platforms enable efficiencies in HR, Finance, Accounting</a:t>
            </a:r>
          </a:p>
          <a:p>
            <a:r>
              <a:rPr lang="en-US" dirty="0" smtClean="0"/>
              <a:t>Security cameras have led to many arrests and lower claims</a:t>
            </a:r>
          </a:p>
        </p:txBody>
      </p:sp>
      <p:pic>
        <p:nvPicPr>
          <p:cNvPr id="11271" name="Picture 7" descr="C:\Documents and Settings\iley\Local Settings\Temporary Internet Files\Content.IE5\NFMCK6L2\MC900432629[1].png"/>
          <p:cNvPicPr>
            <a:picLocks noChangeAspect="1" noChangeArrowheads="1"/>
          </p:cNvPicPr>
          <p:nvPr/>
        </p:nvPicPr>
        <p:blipFill>
          <a:blip r:embed="rId3" cstate="screen"/>
          <a:srcRect/>
          <a:stretch>
            <a:fillRect/>
          </a:stretch>
        </p:blipFill>
        <p:spPr bwMode="auto">
          <a:xfrm>
            <a:off x="8147050" y="5905728"/>
            <a:ext cx="1714500" cy="17145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dirty="0" smtClean="0"/>
              <a:t>Efficiencies through Technology </a:t>
            </a:r>
            <a:endParaRPr lang="en-US" dirty="0"/>
          </a:p>
        </p:txBody>
      </p:sp>
      <p:sp>
        <p:nvSpPr>
          <p:cNvPr id="546819" name="Rectangle 3"/>
          <p:cNvSpPr>
            <a:spLocks noGrp="1" noChangeArrowheads="1"/>
          </p:cNvSpPr>
          <p:nvPr>
            <p:ph sz="quarter" idx="1"/>
          </p:nvPr>
        </p:nvSpPr>
        <p:spPr>
          <a:xfrm>
            <a:off x="263525" y="1581150"/>
            <a:ext cx="9598025" cy="5410200"/>
          </a:xfrm>
        </p:spPr>
        <p:txBody>
          <a:bodyPr/>
          <a:lstStyle/>
          <a:p>
            <a:r>
              <a:rPr lang="en-US" dirty="0" smtClean="0"/>
              <a:t>Multimodal trip planners and Interactive Voice Response systems have allowed reductions in customer service staff</a:t>
            </a:r>
          </a:p>
          <a:p>
            <a:r>
              <a:rPr lang="en-US" dirty="0" smtClean="0"/>
              <a:t>SJRTD developed “Text Bus” to provide real time information on demand for each bus stop</a:t>
            </a:r>
          </a:p>
          <a:p>
            <a:r>
              <a:rPr lang="en-US" dirty="0" smtClean="0"/>
              <a:t>Virtualization technology reduces number of needed servers and reduce power consumption and AC</a:t>
            </a:r>
          </a:p>
          <a:p>
            <a:r>
              <a:rPr lang="en-US" dirty="0" smtClean="0"/>
              <a:t>Installation of Wi-Fi on express buses increased ridership by 8% in San Jose</a:t>
            </a:r>
          </a:p>
          <a:p>
            <a:r>
              <a:rPr lang="en-US" dirty="0" smtClean="0"/>
              <a:t>Social media improves customer information, reduces cost of printed materials, and permits 2-way communications</a:t>
            </a:r>
          </a:p>
          <a:p>
            <a:endParaRPr lang="en-US" dirty="0" smtClean="0"/>
          </a:p>
          <a:p>
            <a:endParaRPr lang="en-US" dirty="0" smtClean="0"/>
          </a:p>
          <a:p>
            <a:endParaRPr lang="en-US" dirty="0" smtClean="0"/>
          </a:p>
        </p:txBody>
      </p:sp>
      <p:pic>
        <p:nvPicPr>
          <p:cNvPr id="11267" name="Picture 3" descr="C:\Documents and Settings\iley\Local Settings\Temporary Internet Files\Content.IE5\IHRXTW0X\MC900432565[1].png"/>
          <p:cNvPicPr>
            <a:picLocks noChangeAspect="1" noChangeArrowheads="1"/>
          </p:cNvPicPr>
          <p:nvPr/>
        </p:nvPicPr>
        <p:blipFill>
          <a:blip r:embed="rId3" cstate="screen"/>
          <a:srcRect/>
          <a:stretch>
            <a:fillRect/>
          </a:stretch>
        </p:blipFill>
        <p:spPr bwMode="auto">
          <a:xfrm>
            <a:off x="-87859" y="5905728"/>
            <a:ext cx="1523544" cy="1523544"/>
          </a:xfrm>
          <a:prstGeom prst="rect">
            <a:avLst/>
          </a:prstGeom>
          <a:noFill/>
        </p:spPr>
      </p:pic>
      <p:pic>
        <p:nvPicPr>
          <p:cNvPr id="11271" name="Picture 7" descr="C:\Documents and Settings\iley\Local Settings\Temporary Internet Files\Content.IE5\NFMCK6L2\MC900432629[1].png"/>
          <p:cNvPicPr>
            <a:picLocks noChangeAspect="1" noChangeArrowheads="1"/>
          </p:cNvPicPr>
          <p:nvPr/>
        </p:nvPicPr>
        <p:blipFill>
          <a:blip r:embed="rId4" cstate="screen"/>
          <a:srcRect/>
          <a:stretch>
            <a:fillRect/>
          </a:stretch>
        </p:blipFill>
        <p:spPr bwMode="auto">
          <a:xfrm>
            <a:off x="8343900" y="6134100"/>
            <a:ext cx="1714500" cy="17145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dirty="0" smtClean="0"/>
              <a:t>Marketing and Advertising</a:t>
            </a:r>
            <a:endParaRPr lang="en-US" dirty="0"/>
          </a:p>
        </p:txBody>
      </p:sp>
      <p:sp>
        <p:nvSpPr>
          <p:cNvPr id="516099" name="Rectangle 3"/>
          <p:cNvSpPr>
            <a:spLocks noGrp="1" noChangeArrowheads="1"/>
          </p:cNvSpPr>
          <p:nvPr>
            <p:ph sz="quarter" idx="1"/>
          </p:nvPr>
        </p:nvSpPr>
        <p:spPr>
          <a:xfrm>
            <a:off x="673913" y="1706880"/>
            <a:ext cx="8968740" cy="2503170"/>
          </a:xfrm>
        </p:spPr>
        <p:txBody>
          <a:bodyPr>
            <a:normAutofit lnSpcReduction="10000"/>
          </a:bodyPr>
          <a:lstStyle/>
          <a:p>
            <a:r>
              <a:rPr lang="en-US" dirty="0" smtClean="0"/>
              <a:t>Digital advertising is now on buses, at kiosks, stations, and billboards on transit properties (will bring CTA $3.3 million a year)</a:t>
            </a:r>
          </a:p>
          <a:p>
            <a:r>
              <a:rPr lang="en-US" dirty="0" smtClean="0"/>
              <a:t>Ads are also on </a:t>
            </a:r>
            <a:r>
              <a:rPr lang="en-US" dirty="0" err="1" smtClean="0"/>
              <a:t>farecards</a:t>
            </a:r>
            <a:r>
              <a:rPr lang="en-US" dirty="0" smtClean="0"/>
              <a:t>, system maps, websites, bus floors, etc. </a:t>
            </a:r>
          </a:p>
          <a:p>
            <a:endParaRPr lang="en-US" dirty="0"/>
          </a:p>
        </p:txBody>
      </p:sp>
      <p:pic>
        <p:nvPicPr>
          <p:cNvPr id="27650" name="Picture 2" descr="LED signs on the sides of city busses"/>
          <p:cNvPicPr>
            <a:picLocks noChangeAspect="1" noChangeArrowheads="1"/>
          </p:cNvPicPr>
          <p:nvPr/>
        </p:nvPicPr>
        <p:blipFill>
          <a:blip r:embed="rId3" cstate="screen"/>
          <a:srcRect/>
          <a:stretch>
            <a:fillRect/>
          </a:stretch>
        </p:blipFill>
        <p:spPr bwMode="auto">
          <a:xfrm>
            <a:off x="228600" y="4210050"/>
            <a:ext cx="3467100" cy="2133600"/>
          </a:xfrm>
          <a:prstGeom prst="rect">
            <a:avLst/>
          </a:prstGeom>
          <a:ln>
            <a:noFill/>
          </a:ln>
          <a:effectLst>
            <a:outerShdw blurRad="292100" dist="139700" dir="2700000" algn="tl" rotWithShape="0">
              <a:srgbClr val="333333">
                <a:alpha val="65000"/>
              </a:srgbClr>
            </a:outerShdw>
          </a:effectLst>
        </p:spPr>
      </p:pic>
      <p:pic>
        <p:nvPicPr>
          <p:cNvPr id="5" name="Picture 4" descr="http://i.bnet.com/blogs/nycsubwaytouchscreen1.jpg">
            <a:hlinkClick r:id="rId4"/>
          </p:cNvPr>
          <p:cNvPicPr/>
          <p:nvPr/>
        </p:nvPicPr>
        <p:blipFill>
          <a:blip r:embed="rId5" cstate="print"/>
          <a:srcRect/>
          <a:stretch>
            <a:fillRect/>
          </a:stretch>
        </p:blipFill>
        <p:spPr bwMode="auto">
          <a:xfrm>
            <a:off x="4133850" y="3905250"/>
            <a:ext cx="5508803" cy="2952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Marketing and Advertising</a:t>
            </a:r>
            <a:endParaRPr lang="en-US" dirty="0"/>
          </a:p>
        </p:txBody>
      </p:sp>
      <p:sp>
        <p:nvSpPr>
          <p:cNvPr id="3" name="Content Placeholder 2"/>
          <p:cNvSpPr>
            <a:spLocks noGrp="1"/>
          </p:cNvSpPr>
          <p:nvPr>
            <p:ph sz="quarter" idx="1"/>
          </p:nvPr>
        </p:nvSpPr>
        <p:spPr>
          <a:xfrm>
            <a:off x="673913" y="1706880"/>
            <a:ext cx="8968740" cy="4370070"/>
          </a:xfrm>
        </p:spPr>
        <p:txBody>
          <a:bodyPr>
            <a:normAutofit fontScale="92500" lnSpcReduction="10000"/>
          </a:bodyPr>
          <a:lstStyle/>
          <a:p>
            <a:r>
              <a:rPr lang="en-US" dirty="0" smtClean="0"/>
              <a:t>Denver now wraps light rail trains and is scheduled to receive over $1.6 million annually</a:t>
            </a:r>
          </a:p>
          <a:p>
            <a:r>
              <a:rPr lang="en-US" dirty="0" smtClean="0"/>
              <a:t>Audio advertising is now in place in over a dozen small and mid-size transit agencies</a:t>
            </a:r>
          </a:p>
          <a:p>
            <a:r>
              <a:rPr lang="en-US" dirty="0" smtClean="0"/>
              <a:t>Ads for alcohol are now more common in major cities ($1.2 million for CTA)</a:t>
            </a:r>
          </a:p>
          <a:p>
            <a:endParaRPr lang="en-US" dirty="0" smtClean="0"/>
          </a:p>
          <a:p>
            <a:endParaRPr lang="en-US" dirty="0" smtClean="0"/>
          </a:p>
          <a:p>
            <a:pPr>
              <a:buNone/>
            </a:pPr>
            <a:r>
              <a:rPr lang="en-US" dirty="0" smtClean="0"/>
              <a:t>	</a:t>
            </a:r>
          </a:p>
          <a:p>
            <a:endParaRPr lang="en-US" dirty="0" smtClean="0"/>
          </a:p>
          <a:p>
            <a:endParaRPr lang="en-US" dirty="0"/>
          </a:p>
        </p:txBody>
      </p:sp>
      <p:pic>
        <p:nvPicPr>
          <p:cNvPr id="6" name="Picture 5" descr="C:\Documents and Settings\volinski\Local Settings\Temporary Internet Files\Content.Outlook\DQ302XS9\M-MET11Graphics-Metro2.jpg"/>
          <p:cNvPicPr/>
          <p:nvPr/>
        </p:nvPicPr>
        <p:blipFill>
          <a:blip r:embed="rId2" cstate="print"/>
          <a:srcRect/>
          <a:stretch>
            <a:fillRect/>
          </a:stretch>
        </p:blipFill>
        <p:spPr bwMode="auto">
          <a:xfrm>
            <a:off x="2876550" y="4591050"/>
            <a:ext cx="4572000" cy="2400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Partnering in Marketing</a:t>
            </a:r>
            <a:endParaRPr lang="en-US" dirty="0"/>
          </a:p>
        </p:txBody>
      </p:sp>
      <p:sp>
        <p:nvSpPr>
          <p:cNvPr id="3" name="Content Placeholder 2"/>
          <p:cNvSpPr>
            <a:spLocks noGrp="1"/>
          </p:cNvSpPr>
          <p:nvPr>
            <p:ph sz="quarter" idx="1"/>
          </p:nvPr>
        </p:nvSpPr>
        <p:spPr>
          <a:xfrm>
            <a:off x="673913" y="1706880"/>
            <a:ext cx="8968740" cy="5170170"/>
          </a:xfrm>
        </p:spPr>
        <p:txBody>
          <a:bodyPr>
            <a:normAutofit/>
          </a:bodyPr>
          <a:lstStyle/>
          <a:p>
            <a:r>
              <a:rPr lang="en-US" dirty="0" smtClean="0"/>
              <a:t>CTA has partnered with Groupon to sell three-day passes to visitors from around the world</a:t>
            </a:r>
          </a:p>
          <a:p>
            <a:r>
              <a:rPr lang="en-US" dirty="0" smtClean="0"/>
              <a:t>Online grocery store Peapod.com provides virtual grocery aisles at train stations and delivers selected products to passengers’ homes</a:t>
            </a:r>
          </a:p>
          <a:p>
            <a:endParaRPr lang="en-US" dirty="0"/>
          </a:p>
        </p:txBody>
      </p:sp>
      <p:pic>
        <p:nvPicPr>
          <p:cNvPr id="4" name="Content Placeholder 3" descr="C:\Documents and Settings\volinski\Local Settings\Temporary Internet Files\Content.Outlook\DQ302XS9\M-MET1Revenue-Peapod-jpg.jpg"/>
          <p:cNvPicPr>
            <a:picLocks/>
          </p:cNvPicPr>
          <p:nvPr/>
        </p:nvPicPr>
        <p:blipFill>
          <a:blip r:embed="rId2" cstate="print"/>
          <a:srcRect/>
          <a:stretch>
            <a:fillRect/>
          </a:stretch>
        </p:blipFill>
        <p:spPr bwMode="auto">
          <a:xfrm>
            <a:off x="1905000" y="4171950"/>
            <a:ext cx="5829300" cy="2705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smtClean="0"/>
              <a:t>Methodology</a:t>
            </a:r>
            <a:endParaRPr lang="en-US"/>
          </a:p>
        </p:txBody>
      </p:sp>
      <p:sp>
        <p:nvSpPr>
          <p:cNvPr id="460803" name="Rectangle 3"/>
          <p:cNvSpPr>
            <a:spLocks noGrp="1" noChangeArrowheads="1"/>
          </p:cNvSpPr>
          <p:nvPr>
            <p:ph sz="quarter" idx="1"/>
          </p:nvPr>
        </p:nvSpPr>
        <p:spPr/>
        <p:txBody>
          <a:bodyPr/>
          <a:lstStyle/>
          <a:p>
            <a:r>
              <a:rPr lang="en-US" dirty="0" smtClean="0"/>
              <a:t>Survey sent to 46 transit agencies of all sizes throughout the country </a:t>
            </a:r>
          </a:p>
          <a:p>
            <a:pPr>
              <a:buNone/>
            </a:pPr>
            <a:endParaRPr lang="en-US" dirty="0" smtClean="0"/>
          </a:p>
          <a:p>
            <a:r>
              <a:rPr lang="en-US" dirty="0" smtClean="0"/>
              <a:t>Extensive literature search including recent articles in newspapers and industry magazines </a:t>
            </a:r>
          </a:p>
          <a:p>
            <a:pPr>
              <a:buNone/>
            </a:pPr>
            <a:endParaRPr lang="en-US" dirty="0" smtClean="0"/>
          </a:p>
          <a:p>
            <a:r>
              <a:rPr lang="en-US" dirty="0" smtClean="0"/>
              <a:t>Considerable information collected from personal emails with transit managers</a:t>
            </a:r>
          </a:p>
          <a:p>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Partnering in Marketing</a:t>
            </a:r>
            <a:endParaRPr lang="en-US" dirty="0"/>
          </a:p>
        </p:txBody>
      </p:sp>
      <p:sp>
        <p:nvSpPr>
          <p:cNvPr id="3" name="Content Placeholder 2"/>
          <p:cNvSpPr>
            <a:spLocks noGrp="1"/>
          </p:cNvSpPr>
          <p:nvPr>
            <p:ph sz="quarter" idx="1"/>
          </p:nvPr>
        </p:nvSpPr>
        <p:spPr>
          <a:xfrm>
            <a:off x="673913" y="1706880"/>
            <a:ext cx="8968740" cy="5170170"/>
          </a:xfrm>
        </p:spPr>
        <p:txBody>
          <a:bodyPr>
            <a:normAutofit/>
          </a:bodyPr>
          <a:lstStyle/>
          <a:p>
            <a:r>
              <a:rPr lang="en-US" dirty="0" err="1" smtClean="0"/>
              <a:t>Redbox</a:t>
            </a:r>
            <a:r>
              <a:rPr lang="en-US" dirty="0" smtClean="0"/>
              <a:t> video kiosks are in place at CTA stations for ease of acquiring low cost video rentals</a:t>
            </a:r>
          </a:p>
          <a:p>
            <a:r>
              <a:rPr lang="en-US" dirty="0" smtClean="0"/>
              <a:t>Financial institutions are paying over $1 million per year for ATMs at transit stations in Chicago</a:t>
            </a:r>
          </a:p>
          <a:p>
            <a:endParaRPr lang="en-US" dirty="0"/>
          </a:p>
        </p:txBody>
      </p:sp>
      <p:pic>
        <p:nvPicPr>
          <p:cNvPr id="5" name="Picture 4" descr=" "/>
          <p:cNvPicPr/>
          <p:nvPr/>
        </p:nvPicPr>
        <p:blipFill>
          <a:blip r:embed="rId2" r:link="rId3" cstate="print"/>
          <a:srcRect/>
          <a:stretch>
            <a:fillRect/>
          </a:stretch>
        </p:blipFill>
        <p:spPr bwMode="auto">
          <a:xfrm>
            <a:off x="673913" y="3905250"/>
            <a:ext cx="5006975" cy="2971800"/>
          </a:xfrm>
          <a:prstGeom prst="rect">
            <a:avLst/>
          </a:prstGeom>
          <a:noFill/>
          <a:ln w="9525">
            <a:noFill/>
            <a:miter lim="800000"/>
            <a:headEnd/>
            <a:tailEnd/>
          </a:ln>
        </p:spPr>
      </p:pic>
      <p:pic>
        <p:nvPicPr>
          <p:cNvPr id="6" name="Picture 2" descr="ATM &amp; CTA Machines"/>
          <p:cNvPicPr>
            <a:picLocks noChangeAspect="1" noChangeArrowheads="1"/>
          </p:cNvPicPr>
          <p:nvPr/>
        </p:nvPicPr>
        <p:blipFill>
          <a:blip r:embed="rId4" cstate="print"/>
          <a:srcRect/>
          <a:stretch>
            <a:fillRect/>
          </a:stretch>
        </p:blipFill>
        <p:spPr bwMode="auto">
          <a:xfrm>
            <a:off x="6000749" y="3886200"/>
            <a:ext cx="3641903" cy="299085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 of Naming Rights</a:t>
            </a:r>
            <a:endParaRPr lang="en-US" dirty="0"/>
          </a:p>
        </p:txBody>
      </p:sp>
      <p:sp>
        <p:nvSpPr>
          <p:cNvPr id="3" name="Content Placeholder 2"/>
          <p:cNvSpPr>
            <a:spLocks noGrp="1"/>
          </p:cNvSpPr>
          <p:nvPr>
            <p:ph sz="quarter" idx="1"/>
          </p:nvPr>
        </p:nvSpPr>
        <p:spPr>
          <a:xfrm>
            <a:off x="673913" y="1706880"/>
            <a:ext cx="8968740" cy="3741420"/>
          </a:xfrm>
        </p:spPr>
        <p:txBody>
          <a:bodyPr/>
          <a:lstStyle/>
          <a:p>
            <a:r>
              <a:rPr lang="en-US" dirty="0" smtClean="0"/>
              <a:t>Barclays has paid $4 million to name a new train station in Brooklyn, SEPTA realized $3 million from AT&amp;T, and Chicago received $3.9 million from Apple</a:t>
            </a:r>
          </a:p>
          <a:p>
            <a:endParaRPr lang="en-US" dirty="0" smtClean="0"/>
          </a:p>
          <a:p>
            <a:r>
              <a:rPr lang="en-US" dirty="0" smtClean="0"/>
              <a:t>TriMet sells naming rights to streetcar stops for $500 a month and the streetcars themselves for $25,000 a year</a:t>
            </a:r>
          </a:p>
          <a:p>
            <a:pPr>
              <a:buNone/>
            </a:pPr>
            <a:endParaRPr lang="en-US" dirty="0"/>
          </a:p>
        </p:txBody>
      </p:sp>
      <p:pic>
        <p:nvPicPr>
          <p:cNvPr id="35842" name="Picture 2" descr="http://www.mta.info/lirr/getaways/TrainToTheGame/images/lgBarclaysCenter.jpg"/>
          <p:cNvPicPr>
            <a:picLocks noChangeAspect="1" noChangeArrowheads="1"/>
          </p:cNvPicPr>
          <p:nvPr/>
        </p:nvPicPr>
        <p:blipFill>
          <a:blip r:embed="rId2" cstate="print"/>
          <a:srcRect/>
          <a:stretch>
            <a:fillRect/>
          </a:stretch>
        </p:blipFill>
        <p:spPr bwMode="auto">
          <a:xfrm>
            <a:off x="1962150" y="5448300"/>
            <a:ext cx="6324600" cy="1847851"/>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263525" y="161925"/>
            <a:ext cx="9299575" cy="1057275"/>
          </a:xfrm>
        </p:spPr>
        <p:txBody>
          <a:bodyPr/>
          <a:lstStyle/>
          <a:p>
            <a:r>
              <a:rPr lang="en-US" dirty="0" smtClean="0"/>
              <a:t>Revenues from Facilities</a:t>
            </a:r>
            <a:endParaRPr lang="en-US" dirty="0"/>
          </a:p>
        </p:txBody>
      </p:sp>
      <p:sp>
        <p:nvSpPr>
          <p:cNvPr id="520195" name="Rectangle 3"/>
          <p:cNvSpPr>
            <a:spLocks noGrp="1" noChangeArrowheads="1"/>
          </p:cNvSpPr>
          <p:nvPr>
            <p:ph sz="quarter" idx="1"/>
          </p:nvPr>
        </p:nvSpPr>
        <p:spPr>
          <a:xfrm>
            <a:off x="0" y="1706879"/>
            <a:ext cx="10057973" cy="5302759"/>
          </a:xfrm>
        </p:spPr>
        <p:txBody>
          <a:bodyPr>
            <a:normAutofit/>
          </a:bodyPr>
          <a:lstStyle/>
          <a:p>
            <a:r>
              <a:rPr lang="en-US" sz="3200" dirty="0" smtClean="0"/>
              <a:t>SEPTA leased empty office space to earn over $7 million</a:t>
            </a:r>
          </a:p>
          <a:p>
            <a:endParaRPr lang="en-US" sz="3200" dirty="0" smtClean="0"/>
          </a:p>
          <a:p>
            <a:r>
              <a:rPr lang="en-US" sz="3200" dirty="0" smtClean="0"/>
              <a:t>MBTA securitized parking facilities (50,000 spaces) by selling bonds secured by future parking revenues to receive a lump sum payment and pay off long term debt</a:t>
            </a:r>
          </a:p>
          <a:p>
            <a:endParaRPr lang="en-US" sz="3200" dirty="0" smtClean="0"/>
          </a:p>
          <a:p>
            <a:r>
              <a:rPr lang="en-US" sz="3200" dirty="0" smtClean="0"/>
              <a:t>MDT leases property under its elevated heavy rail system to adjacent property owners for additional parking</a:t>
            </a:r>
          </a:p>
          <a:p>
            <a:endParaRPr lang="en-US" dirty="0" smtClean="0"/>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dirty="0" smtClean="0"/>
              <a:t>Greater Use of Public Partners</a:t>
            </a:r>
            <a:endParaRPr lang="en-US" dirty="0"/>
          </a:p>
        </p:txBody>
      </p:sp>
      <p:sp>
        <p:nvSpPr>
          <p:cNvPr id="540675" name="Rectangle 3"/>
          <p:cNvSpPr>
            <a:spLocks noGrp="1" noChangeArrowheads="1"/>
          </p:cNvSpPr>
          <p:nvPr>
            <p:ph sz="quarter" idx="1"/>
          </p:nvPr>
        </p:nvSpPr>
        <p:spPr>
          <a:xfrm>
            <a:off x="673913" y="1706880"/>
            <a:ext cx="7479487" cy="5303520"/>
          </a:xfrm>
        </p:spPr>
        <p:txBody>
          <a:bodyPr>
            <a:normAutofit/>
          </a:bodyPr>
          <a:lstStyle/>
          <a:p>
            <a:r>
              <a:rPr lang="en-US" dirty="0" smtClean="0"/>
              <a:t>Military bases</a:t>
            </a:r>
          </a:p>
          <a:p>
            <a:r>
              <a:rPr lang="en-US" dirty="0" smtClean="0"/>
              <a:t>Universities</a:t>
            </a:r>
          </a:p>
          <a:p>
            <a:r>
              <a:rPr lang="en-US" dirty="0" smtClean="0"/>
              <a:t>Public schools</a:t>
            </a:r>
          </a:p>
          <a:p>
            <a:r>
              <a:rPr lang="en-US" dirty="0" smtClean="0"/>
              <a:t>Transportation Management Associations</a:t>
            </a:r>
          </a:p>
          <a:p>
            <a:r>
              <a:rPr lang="en-US" dirty="0" smtClean="0"/>
              <a:t>Downtown Development Authorities</a:t>
            </a:r>
          </a:p>
          <a:p>
            <a:r>
              <a:rPr lang="en-US" dirty="0" smtClean="0"/>
              <a:t>Convention centers</a:t>
            </a:r>
          </a:p>
          <a:p>
            <a:r>
              <a:rPr lang="en-US" dirty="0" smtClean="0"/>
              <a:t>Social service agencies</a:t>
            </a:r>
          </a:p>
          <a:p>
            <a:r>
              <a:rPr lang="en-US" dirty="0" smtClean="0"/>
              <a:t>Municipalities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dirty="0" smtClean="0"/>
              <a:t>Greater Use of Private Partners</a:t>
            </a:r>
            <a:endParaRPr lang="en-US" dirty="0"/>
          </a:p>
        </p:txBody>
      </p:sp>
      <p:sp>
        <p:nvSpPr>
          <p:cNvPr id="540675" name="Rectangle 3"/>
          <p:cNvSpPr>
            <a:spLocks noGrp="1" noChangeArrowheads="1"/>
          </p:cNvSpPr>
          <p:nvPr>
            <p:ph sz="quarter" idx="1"/>
          </p:nvPr>
        </p:nvSpPr>
        <p:spPr>
          <a:xfrm>
            <a:off x="673913" y="1706880"/>
            <a:ext cx="8968740" cy="5303520"/>
          </a:xfrm>
        </p:spPr>
        <p:txBody>
          <a:bodyPr>
            <a:normAutofit/>
          </a:bodyPr>
          <a:lstStyle/>
          <a:p>
            <a:r>
              <a:rPr lang="en-US" dirty="0" smtClean="0"/>
              <a:t>Shopping malls</a:t>
            </a:r>
          </a:p>
          <a:p>
            <a:r>
              <a:rPr lang="en-US" dirty="0" smtClean="0"/>
              <a:t>Business parks</a:t>
            </a:r>
          </a:p>
          <a:p>
            <a:r>
              <a:rPr lang="en-US" dirty="0" smtClean="0"/>
              <a:t>Museums</a:t>
            </a:r>
          </a:p>
          <a:p>
            <a:r>
              <a:rPr lang="en-US" dirty="0" smtClean="0"/>
              <a:t>Hotels</a:t>
            </a:r>
          </a:p>
          <a:p>
            <a:r>
              <a:rPr lang="en-US" dirty="0" smtClean="0"/>
              <a:t>Major employers and business associations</a:t>
            </a:r>
          </a:p>
          <a:p>
            <a:r>
              <a:rPr lang="en-US" dirty="0" smtClean="0"/>
              <a:t>Hospitals</a:t>
            </a:r>
          </a:p>
          <a:p>
            <a:r>
              <a:rPr lang="en-US" dirty="0" smtClean="0"/>
              <a:t>Casinos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New Sources of Operating Revenue</a:t>
            </a:r>
            <a:endParaRPr lang="en-US" dirty="0"/>
          </a:p>
        </p:txBody>
      </p:sp>
      <p:sp>
        <p:nvSpPr>
          <p:cNvPr id="492547" name="Rectangle 3"/>
          <p:cNvSpPr>
            <a:spLocks noGrp="1" noChangeArrowheads="1"/>
          </p:cNvSpPr>
          <p:nvPr>
            <p:ph sz="quarter" idx="1"/>
          </p:nvPr>
        </p:nvSpPr>
        <p:spPr>
          <a:xfrm>
            <a:off x="455017" y="1885950"/>
            <a:ext cx="9187635" cy="5200650"/>
          </a:xfrm>
        </p:spPr>
        <p:txBody>
          <a:bodyPr>
            <a:noAutofit/>
          </a:bodyPr>
          <a:lstStyle/>
          <a:p>
            <a:r>
              <a:rPr lang="en-US" sz="3000" dirty="0" smtClean="0"/>
              <a:t>Marin County passed a $10 increase in vehicle registration fees generating $2 M for transportation: transit gets 35%</a:t>
            </a:r>
          </a:p>
          <a:p>
            <a:r>
              <a:rPr lang="en-US" sz="3000" dirty="0" smtClean="0"/>
              <a:t>Corvallis passed a Transportation Utility Fee to replace ad valorem tax and remove transit from general fund</a:t>
            </a:r>
          </a:p>
          <a:p>
            <a:r>
              <a:rPr lang="en-US" sz="3000" dirty="0" smtClean="0"/>
              <a:t>Rhode Island passed a two-cent gas tax with all proceeds ($9M) going to transit (RIPTA)</a:t>
            </a:r>
          </a:p>
          <a:p>
            <a:r>
              <a:rPr lang="en-US" sz="3000" dirty="0" smtClean="0"/>
              <a:t>Sales taxes on internet purchases passed by Virginia and Maryland to enhance and/or replace gas taxes</a:t>
            </a:r>
          </a:p>
          <a:p>
            <a:r>
              <a:rPr lang="en-US" sz="3000" dirty="0" smtClean="0"/>
              <a:t>Surcharges on tickets to major events</a:t>
            </a:r>
          </a:p>
          <a:p>
            <a:endParaRPr lang="en-US" sz="3200" dirty="0" smtClean="0"/>
          </a:p>
          <a:p>
            <a:pPr>
              <a:buNone/>
            </a:pPr>
            <a:r>
              <a:rPr lang="en-US" sz="3200" dirty="0" smtClean="0"/>
              <a:t>	</a:t>
            </a:r>
          </a:p>
          <a:p>
            <a:endParaRPr lang="en-US" sz="3200" dirty="0" smtClean="0"/>
          </a:p>
          <a:p>
            <a:pPr lvl="1"/>
            <a:endParaRPr lang="en-US" sz="3200" dirty="0"/>
          </a:p>
        </p:txBody>
      </p:sp>
      <p:sp>
        <p:nvSpPr>
          <p:cNvPr id="492550" name="Rectangle 6"/>
          <p:cNvSpPr>
            <a:spLocks noChangeArrowheads="1"/>
          </p:cNvSpPr>
          <p:nvPr/>
        </p:nvSpPr>
        <p:spPr bwMode="auto">
          <a:xfrm>
            <a:off x="66675" y="-993775"/>
            <a:ext cx="9794875" cy="1155700"/>
          </a:xfrm>
          <a:prstGeom prst="rect">
            <a:avLst/>
          </a:prstGeom>
          <a:noFill/>
          <a:ln w="9525">
            <a:noFill/>
            <a:miter lim="800000"/>
            <a:headEnd/>
            <a:tailEnd/>
          </a:ln>
          <a:effectLst>
            <a:outerShdw dist="35921" dir="2700000" algn="ctr" rotWithShape="0">
              <a:schemeClr val="bg2"/>
            </a:outerShdw>
          </a:effectLst>
        </p:spPr>
        <p:txBody>
          <a:bodyPr lIns="99966" tIns="49983" rIns="99966" bIns="49983" anchor="ctr"/>
          <a:lstStyle/>
          <a:p>
            <a:pPr defTabSz="992188"/>
            <a:endParaRPr lang="en-US" sz="4000" b="1" dirty="0">
              <a:solidFill>
                <a:schemeClr val="tx2"/>
              </a:solidFill>
              <a:effectLst>
                <a:outerShdw blurRad="38100" dist="38100" dir="2700000" algn="tl">
                  <a:srgbClr val="000000"/>
                </a:outerShdw>
              </a:effectLst>
              <a:latin typeface="Tahoma"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Contact</a:t>
            </a:r>
            <a:endParaRPr lang="en-US" dirty="0"/>
          </a:p>
        </p:txBody>
      </p:sp>
      <p:sp>
        <p:nvSpPr>
          <p:cNvPr id="3" name="Text Placeholder 2"/>
          <p:cNvSpPr>
            <a:spLocks noGrp="1"/>
          </p:cNvSpPr>
          <p:nvPr>
            <p:ph type="subTitle" idx="1"/>
          </p:nvPr>
        </p:nvSpPr>
        <p:spPr>
          <a:xfrm>
            <a:off x="1524000" y="2762250"/>
            <a:ext cx="7040563" cy="2765425"/>
          </a:xfrm>
        </p:spPr>
        <p:txBody>
          <a:bodyPr>
            <a:normAutofit lnSpcReduction="10000"/>
          </a:bodyPr>
          <a:lstStyle/>
          <a:p>
            <a:r>
              <a:rPr lang="en-US" sz="4800" dirty="0" smtClean="0"/>
              <a:t>Joel Volinski, Director</a:t>
            </a:r>
          </a:p>
          <a:p>
            <a:r>
              <a:rPr lang="en-US" dirty="0" smtClean="0"/>
              <a:t>National Center for Transit Research</a:t>
            </a:r>
          </a:p>
          <a:p>
            <a:r>
              <a:rPr lang="en-US" dirty="0" smtClean="0"/>
              <a:t>University of South Florida</a:t>
            </a:r>
          </a:p>
          <a:p>
            <a:r>
              <a:rPr lang="en-US" dirty="0" smtClean="0">
                <a:hlinkClick r:id="rId2"/>
              </a:rPr>
              <a:t>volinski@cutr.usf.edu</a:t>
            </a:r>
            <a:endParaRPr lang="en-US" dirty="0" smtClean="0"/>
          </a:p>
          <a:p>
            <a:r>
              <a:rPr lang="en-US" dirty="0" smtClean="0"/>
              <a:t>813.974.9847</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dirty="0" smtClean="0"/>
              <a:t>Results of Surveys/Literature Search</a:t>
            </a:r>
            <a:endParaRPr lang="en-US" dirty="0"/>
          </a:p>
        </p:txBody>
      </p:sp>
      <p:sp>
        <p:nvSpPr>
          <p:cNvPr id="494595" name="Rectangle 3"/>
          <p:cNvSpPr>
            <a:spLocks noGrp="1" noChangeArrowheads="1"/>
          </p:cNvSpPr>
          <p:nvPr>
            <p:ph sz="quarter" idx="1"/>
          </p:nvPr>
        </p:nvSpPr>
        <p:spPr/>
        <p:txBody>
          <a:bodyPr/>
          <a:lstStyle/>
          <a:p>
            <a:r>
              <a:rPr lang="en-US" dirty="0" smtClean="0"/>
              <a:t>Survey responses received from 40 agencies (87% response rate)</a:t>
            </a:r>
          </a:p>
          <a:p>
            <a:r>
              <a:rPr lang="en-US" dirty="0" smtClean="0"/>
              <a:t>Emails from over 40 other transit managers</a:t>
            </a:r>
          </a:p>
          <a:p>
            <a:r>
              <a:rPr lang="en-US" dirty="0" smtClean="0"/>
              <a:t>Dozens of newspaper and magazine articles</a:t>
            </a:r>
          </a:p>
          <a:p>
            <a:r>
              <a:rPr lang="en-US" dirty="0" smtClean="0"/>
              <a:t>Over 200 techniques were reported from 100 different agencies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normAutofit/>
          </a:bodyPr>
          <a:lstStyle/>
          <a:p>
            <a:r>
              <a:rPr lang="en-US" dirty="0" smtClean="0"/>
              <a:t>Respondents to the Project Survey</a:t>
            </a:r>
            <a:endParaRPr lang="en-US" dirty="0"/>
          </a:p>
        </p:txBody>
      </p:sp>
      <p:pic>
        <p:nvPicPr>
          <p:cNvPr id="4" name="Content Placeholder 3" descr="C:\Documents and Settings\volinski\Local Settings\Temporary Internet Files\Content.Outlook\DQ302XS9\TCPRSurveyBW4.jpg"/>
          <p:cNvPicPr>
            <a:picLocks noGrp="1"/>
          </p:cNvPicPr>
          <p:nvPr>
            <p:ph sz="quarter" idx="1"/>
          </p:nvPr>
        </p:nvPicPr>
        <p:blipFill>
          <a:blip r:embed="rId3" cstate="print"/>
          <a:srcRect/>
          <a:stretch>
            <a:fillRect/>
          </a:stretch>
        </p:blipFill>
        <p:spPr bwMode="auto">
          <a:xfrm>
            <a:off x="1543050" y="1808090"/>
            <a:ext cx="7258049" cy="50499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normAutofit/>
          </a:bodyPr>
          <a:lstStyle/>
          <a:p>
            <a:r>
              <a:rPr lang="en-US" dirty="0" smtClean="0"/>
              <a:t>Size of Responding Transit Agencies</a:t>
            </a:r>
            <a:endParaRPr lang="en-US" dirty="0"/>
          </a:p>
        </p:txBody>
      </p:sp>
      <p:pic>
        <p:nvPicPr>
          <p:cNvPr id="6" name="Content Placeholder 5"/>
          <p:cNvPicPr>
            <a:picLocks noGrp="1"/>
          </p:cNvPicPr>
          <p:nvPr>
            <p:ph sz="quarter" idx="1"/>
          </p:nvPr>
        </p:nvPicPr>
        <p:blipFill>
          <a:blip r:embed="rId3" cstate="print"/>
          <a:srcRect/>
          <a:stretch>
            <a:fillRect/>
          </a:stretch>
        </p:blipFill>
        <p:spPr bwMode="auto">
          <a:xfrm>
            <a:off x="914400" y="2343151"/>
            <a:ext cx="8382000"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Painful Recession-Driven Choices</a:t>
            </a:r>
            <a:endParaRPr lang="en-US" dirty="0"/>
          </a:p>
        </p:txBody>
      </p:sp>
      <p:sp>
        <p:nvSpPr>
          <p:cNvPr id="3" name="Content Placeholder 2"/>
          <p:cNvSpPr>
            <a:spLocks noGrp="1"/>
          </p:cNvSpPr>
          <p:nvPr>
            <p:ph sz="quarter" idx="1"/>
          </p:nvPr>
        </p:nvSpPr>
        <p:spPr/>
        <p:txBody>
          <a:bodyPr/>
          <a:lstStyle/>
          <a:p>
            <a:r>
              <a:rPr lang="en-US" dirty="0" smtClean="0"/>
              <a:t>Layoffs</a:t>
            </a:r>
          </a:p>
          <a:p>
            <a:r>
              <a:rPr lang="en-US" dirty="0" smtClean="0"/>
              <a:t>Hiring Freezes</a:t>
            </a:r>
          </a:p>
          <a:p>
            <a:r>
              <a:rPr lang="en-US" dirty="0" smtClean="0"/>
              <a:t>Wage Freezes</a:t>
            </a:r>
          </a:p>
          <a:p>
            <a:r>
              <a:rPr lang="en-US" dirty="0" smtClean="0"/>
              <a:t>Furloughs</a:t>
            </a:r>
          </a:p>
          <a:p>
            <a:r>
              <a:rPr lang="en-US" dirty="0" smtClean="0"/>
              <a:t>Elimination of Vacancies</a:t>
            </a:r>
          </a:p>
          <a:p>
            <a:r>
              <a:rPr lang="en-US" dirty="0" smtClean="0"/>
              <a:t>Reduced training and professional development</a:t>
            </a:r>
          </a:p>
          <a:p>
            <a:r>
              <a:rPr lang="en-US" dirty="0" smtClean="0"/>
              <a:t>Deferred Maintenance/Reduced Capital</a:t>
            </a:r>
          </a:p>
          <a:p>
            <a:endParaRPr lang="en-US" dirty="0" smtClean="0"/>
          </a:p>
          <a:p>
            <a:endParaRPr lang="en-US" dirty="0"/>
          </a:p>
        </p:txBody>
      </p:sp>
      <p:pic>
        <p:nvPicPr>
          <p:cNvPr id="36866" name="Picture 2" descr="Atlanta-bus-260"/>
          <p:cNvPicPr>
            <a:picLocks noChangeAspect="1" noChangeArrowheads="1"/>
          </p:cNvPicPr>
          <p:nvPr/>
        </p:nvPicPr>
        <p:blipFill>
          <a:blip r:embed="rId2" cstate="screen"/>
          <a:srcRect l="14815" r="15226"/>
          <a:stretch>
            <a:fillRect/>
          </a:stretch>
        </p:blipFill>
        <p:spPr bwMode="auto">
          <a:xfrm rot="613997">
            <a:off x="6728303" y="1875934"/>
            <a:ext cx="2532422" cy="2621801"/>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on Customers  </a:t>
            </a:r>
            <a:endParaRPr lang="en-US" dirty="0"/>
          </a:p>
        </p:txBody>
      </p:sp>
      <p:sp>
        <p:nvSpPr>
          <p:cNvPr id="3" name="Content Placeholder 2"/>
          <p:cNvSpPr>
            <a:spLocks noGrp="1"/>
          </p:cNvSpPr>
          <p:nvPr>
            <p:ph sz="quarter" idx="1"/>
          </p:nvPr>
        </p:nvSpPr>
        <p:spPr/>
        <p:txBody>
          <a:bodyPr/>
          <a:lstStyle/>
          <a:p>
            <a:r>
              <a:rPr lang="en-US" dirty="0" smtClean="0"/>
              <a:t>84% of agencies reported they considered raising fares or cutting service</a:t>
            </a:r>
          </a:p>
          <a:p>
            <a:r>
              <a:rPr lang="en-US" dirty="0" smtClean="0"/>
              <a:t>59% already had done so by April 2010</a:t>
            </a:r>
          </a:p>
          <a:p>
            <a:r>
              <a:rPr lang="en-US" dirty="0" smtClean="0"/>
              <a:t>“MARTA to slash a quarter of service”</a:t>
            </a:r>
          </a:p>
          <a:p>
            <a:r>
              <a:rPr lang="en-US" dirty="0" smtClean="0"/>
              <a:t>“MTA to eliminate 1,000 positions”</a:t>
            </a:r>
          </a:p>
          <a:p>
            <a:r>
              <a:rPr lang="en-US" dirty="0" smtClean="0"/>
              <a:t>“Riders to feel steep CTA cuts Monday”</a:t>
            </a:r>
          </a:p>
          <a:p>
            <a:r>
              <a:rPr lang="en-US" dirty="0" smtClean="0"/>
              <a:t>“End of the line for PDRTA?”</a:t>
            </a:r>
          </a:p>
          <a:p>
            <a:r>
              <a:rPr lang="en-US" dirty="0" smtClean="0"/>
              <a:t>“Community Transit cut service 29%” </a:t>
            </a:r>
            <a:endParaRPr lang="en-US" dirty="0"/>
          </a:p>
        </p:txBody>
      </p:sp>
      <p:pic>
        <p:nvPicPr>
          <p:cNvPr id="1031" name="Picture 7" descr="C:\Documents and Settings\iley\Local Settings\Temporary Internet Files\Content.IE5\IHRXTW0X\MC900441527[1].wmf"/>
          <p:cNvPicPr>
            <a:picLocks noChangeAspect="1" noChangeArrowheads="1"/>
          </p:cNvPicPr>
          <p:nvPr/>
        </p:nvPicPr>
        <p:blipFill>
          <a:blip r:embed="rId2" cstate="screen"/>
          <a:srcRect/>
          <a:stretch>
            <a:fillRect/>
          </a:stretch>
        </p:blipFill>
        <p:spPr bwMode="auto">
          <a:xfrm>
            <a:off x="7029730" y="5497349"/>
            <a:ext cx="2612923" cy="1514801"/>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912" y="243840"/>
            <a:ext cx="9384487" cy="1056640"/>
          </a:xfrm>
        </p:spPr>
        <p:txBody>
          <a:bodyPr>
            <a:normAutofit fontScale="90000"/>
          </a:bodyPr>
          <a:lstStyle/>
          <a:p>
            <a:r>
              <a:rPr lang="en-US" b="1" dirty="0" smtClean="0"/>
              <a:t>Responding agencies service reductions by type between 2008 and 2012</a:t>
            </a:r>
            <a:r>
              <a:rPr lang="en-US" dirty="0" smtClean="0"/>
              <a:t> </a:t>
            </a:r>
            <a:endParaRPr lang="en-US" dirty="0"/>
          </a:p>
        </p:txBody>
      </p:sp>
      <p:pic>
        <p:nvPicPr>
          <p:cNvPr id="5" name="Content Placeholder 4"/>
          <p:cNvPicPr>
            <a:picLocks noGrp="1"/>
          </p:cNvPicPr>
          <p:nvPr>
            <p:ph sz="quarter" idx="1"/>
          </p:nvPr>
        </p:nvPicPr>
        <p:blipFill>
          <a:blip r:embed="rId3" cstate="print"/>
          <a:srcRect/>
          <a:stretch>
            <a:fillRect/>
          </a:stretch>
        </p:blipFill>
        <p:spPr bwMode="auto">
          <a:xfrm>
            <a:off x="933450" y="1885950"/>
            <a:ext cx="8196560" cy="4933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004214"/>
      </a:dk2>
      <a:lt2>
        <a:srgbClr val="C4B568"/>
      </a:lt2>
      <a:accent1>
        <a:srgbClr val="004214"/>
      </a:accent1>
      <a:accent2>
        <a:srgbClr val="917936"/>
      </a:accent2>
      <a:accent3>
        <a:srgbClr val="4DAB8F"/>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33248</TotalTime>
  <Words>2154</Words>
  <Application>Microsoft Office PowerPoint</Application>
  <PresentationFormat>Custom</PresentationFormat>
  <Paragraphs>214</Paragraphs>
  <Slides>36</Slides>
  <Notes>20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Median</vt:lpstr>
      <vt:lpstr>Slide 1</vt:lpstr>
      <vt:lpstr>Study Sponsor and Objective</vt:lpstr>
      <vt:lpstr>Methodology</vt:lpstr>
      <vt:lpstr>Results of Surveys/Literature Search</vt:lpstr>
      <vt:lpstr>Respondents to the Project Survey</vt:lpstr>
      <vt:lpstr>Size of Responding Transit Agencies</vt:lpstr>
      <vt:lpstr>Painful Recession-Driven Choices</vt:lpstr>
      <vt:lpstr>Impacts on Customers  </vt:lpstr>
      <vt:lpstr>Responding agencies service reductions by type between 2008 and 2012 </vt:lpstr>
      <vt:lpstr>Impact on Employees </vt:lpstr>
      <vt:lpstr>Impact on Employees</vt:lpstr>
      <vt:lpstr>Outsourcing different functions</vt:lpstr>
      <vt:lpstr>Consequences of Fiscal Constraints </vt:lpstr>
      <vt:lpstr>Managing Resources is Critical</vt:lpstr>
      <vt:lpstr>How agencies felt they were doing comparing 2012 to 2008</vt:lpstr>
      <vt:lpstr>More Data-Driven Management </vt:lpstr>
      <vt:lpstr>More efficient bus operations</vt:lpstr>
      <vt:lpstr>Achieved service efficiencies by category</vt:lpstr>
      <vt:lpstr>Savings in Paratransit</vt:lpstr>
      <vt:lpstr>Savings in Paratransit</vt:lpstr>
      <vt:lpstr>Maintenance efficiencies</vt:lpstr>
      <vt:lpstr>Savings from Greener Facilities</vt:lpstr>
      <vt:lpstr>Efficiencies in utilities</vt:lpstr>
      <vt:lpstr>Controlling Health Care Costs and Workers Compensation</vt:lpstr>
      <vt:lpstr>Efficiencies through Technology </vt:lpstr>
      <vt:lpstr>Efficiencies through Technology </vt:lpstr>
      <vt:lpstr>Marketing and Advertising</vt:lpstr>
      <vt:lpstr>Marketing and Advertising</vt:lpstr>
      <vt:lpstr>Partnering in Marketing</vt:lpstr>
      <vt:lpstr>Partnering in Marketing</vt:lpstr>
      <vt:lpstr>Sale of Naming Rights</vt:lpstr>
      <vt:lpstr>Revenues from Facilities</vt:lpstr>
      <vt:lpstr>Greater Use of Public Partners</vt:lpstr>
      <vt:lpstr>Greater Use of Private Partners</vt:lpstr>
      <vt:lpstr>New Sources of Operating Revenue</vt:lpstr>
      <vt:lpstr>Contact</vt:lpstr>
    </vt:vector>
  </TitlesOfParts>
  <Company>USF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TRANSIT SYSTEM</dc:title>
  <dc:creator>cutr</dc:creator>
  <cp:lastModifiedBy>volinski</cp:lastModifiedBy>
  <cp:revision>529</cp:revision>
  <cp:lastPrinted>1998-12-09T15:02:38Z</cp:lastPrinted>
  <dcterms:created xsi:type="dcterms:W3CDTF">1998-01-08T21:38:32Z</dcterms:created>
  <dcterms:modified xsi:type="dcterms:W3CDTF">2013-11-14T14:40:41Z</dcterms:modified>
</cp:coreProperties>
</file>