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7" r:id="rId1"/>
  </p:sldMasterIdLst>
  <p:sldIdLst>
    <p:sldId id="256" r:id="rId2"/>
  </p:sldIdLst>
  <p:sldSz cx="32918400" cy="21945600"/>
  <p:notesSz cx="9601200" cy="73152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297437" indent="1041"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596955" indent="1041"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896472" indent="1041"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195989" indent="1041"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1497586" algn="l" defTabSz="599033" rtl="0" eaLnBrk="1" latinLnBrk="0" hangingPunct="1">
      <a:defRPr kern="1200">
        <a:solidFill>
          <a:schemeClr val="tx1"/>
        </a:solidFill>
        <a:latin typeface="Tahoma" pitchFamily="34" charset="0"/>
        <a:ea typeface="+mn-ea"/>
        <a:cs typeface="Arial" charset="0"/>
      </a:defRPr>
    </a:lvl6pPr>
    <a:lvl7pPr marL="1797099" algn="l" defTabSz="599033" rtl="0" eaLnBrk="1" latinLnBrk="0" hangingPunct="1">
      <a:defRPr kern="1200">
        <a:solidFill>
          <a:schemeClr val="tx1"/>
        </a:solidFill>
        <a:latin typeface="Tahoma" pitchFamily="34" charset="0"/>
        <a:ea typeface="+mn-ea"/>
        <a:cs typeface="Arial" charset="0"/>
      </a:defRPr>
    </a:lvl7pPr>
    <a:lvl8pPr marL="2096616" algn="l" defTabSz="599033" rtl="0" eaLnBrk="1" latinLnBrk="0" hangingPunct="1">
      <a:defRPr kern="1200">
        <a:solidFill>
          <a:schemeClr val="tx1"/>
        </a:solidFill>
        <a:latin typeface="Tahoma" pitchFamily="34" charset="0"/>
        <a:ea typeface="+mn-ea"/>
        <a:cs typeface="Arial" charset="0"/>
      </a:defRPr>
    </a:lvl8pPr>
    <a:lvl9pPr marL="2396134" algn="l" defTabSz="599033"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46A"/>
    <a:srgbClr val="3518B0"/>
    <a:srgbClr val="115BB4"/>
    <a:srgbClr val="53B7C1"/>
    <a:srgbClr val="0EE054"/>
    <a:srgbClr val="CB34C5"/>
    <a:srgbClr val="000000"/>
    <a:srgbClr val="008000"/>
    <a:srgbClr val="F8F8F8"/>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autoAdjust="0"/>
  </p:normalViewPr>
  <p:slideViewPr>
    <p:cSldViewPr>
      <p:cViewPr>
        <p:scale>
          <a:sx n="40" d="100"/>
          <a:sy n="40" d="100"/>
        </p:scale>
        <p:origin x="-786" y="-96"/>
      </p:cViewPr>
      <p:guideLst>
        <p:guide orient="horz" pos="6912"/>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19476663" y="12192006"/>
            <a:ext cx="13441749" cy="29147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24" name="Rectangle 23"/>
          <p:cNvSpPr/>
          <p:nvPr/>
        </p:nvSpPr>
        <p:spPr>
          <a:xfrm flipV="1">
            <a:off x="19476727" y="12470436"/>
            <a:ext cx="13441685" cy="61447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25" name="Rectangle 24"/>
          <p:cNvSpPr/>
          <p:nvPr/>
        </p:nvSpPr>
        <p:spPr>
          <a:xfrm flipV="1">
            <a:off x="19476727" y="13168543"/>
            <a:ext cx="13441685" cy="29261"/>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26" name="Rectangle 25"/>
          <p:cNvSpPr/>
          <p:nvPr/>
        </p:nvSpPr>
        <p:spPr>
          <a:xfrm flipV="1">
            <a:off x="19476720" y="13326095"/>
            <a:ext cx="7077456" cy="58522"/>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27" name="Rectangle 26"/>
          <p:cNvSpPr/>
          <p:nvPr/>
        </p:nvSpPr>
        <p:spPr>
          <a:xfrm flipV="1">
            <a:off x="19476720" y="13438634"/>
            <a:ext cx="7077456" cy="29261"/>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useBgFill="1">
        <p:nvSpPr>
          <p:cNvPr id="30" name="Rounded Rectangle 29"/>
          <p:cNvSpPr/>
          <p:nvPr/>
        </p:nvSpPr>
        <p:spPr bwMode="white">
          <a:xfrm>
            <a:off x="19476720" y="12679686"/>
            <a:ext cx="11027664" cy="8778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useBgFill="1">
        <p:nvSpPr>
          <p:cNvPr id="31" name="Rounded Rectangle 30"/>
          <p:cNvSpPr/>
          <p:nvPr/>
        </p:nvSpPr>
        <p:spPr bwMode="white">
          <a:xfrm>
            <a:off x="26555427" y="12995149"/>
            <a:ext cx="5760720" cy="11704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7" name="Rectangle 6"/>
          <p:cNvSpPr/>
          <p:nvPr/>
        </p:nvSpPr>
        <p:spPr>
          <a:xfrm>
            <a:off x="5" y="11678919"/>
            <a:ext cx="32918400" cy="78134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10" name="Rectangle 9"/>
          <p:cNvSpPr/>
          <p:nvPr/>
        </p:nvSpPr>
        <p:spPr>
          <a:xfrm>
            <a:off x="6" y="11761696"/>
            <a:ext cx="32918405" cy="45016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11" name="Rectangle 10"/>
          <p:cNvSpPr/>
          <p:nvPr/>
        </p:nvSpPr>
        <p:spPr>
          <a:xfrm flipV="1">
            <a:off x="23090586" y="11657896"/>
            <a:ext cx="9827820" cy="794983"/>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19" name="Rectangle 18"/>
          <p:cNvSpPr/>
          <p:nvPr/>
        </p:nvSpPr>
        <p:spPr>
          <a:xfrm>
            <a:off x="0" y="0"/>
            <a:ext cx="32918400" cy="1184544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8" name="Title 7"/>
          <p:cNvSpPr>
            <a:spLocks noGrp="1"/>
          </p:cNvSpPr>
          <p:nvPr>
            <p:ph type="ctrTitle"/>
          </p:nvPr>
        </p:nvSpPr>
        <p:spPr>
          <a:xfrm>
            <a:off x="1645920" y="7686050"/>
            <a:ext cx="30449520" cy="4704081"/>
          </a:xfrm>
        </p:spPr>
        <p:txBody>
          <a:bodyPr anchor="b"/>
          <a:lstStyle>
            <a:lvl1pPr>
              <a:defRPr sz="147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645920" y="12479801"/>
            <a:ext cx="17830800" cy="5608320"/>
          </a:xfrm>
        </p:spPr>
        <p:txBody>
          <a:bodyPr/>
          <a:lstStyle>
            <a:lvl1pPr marL="215650" indent="0" algn="l">
              <a:buNone/>
              <a:defRPr sz="8100">
                <a:solidFill>
                  <a:schemeClr val="tx2"/>
                </a:solidFill>
              </a:defRPr>
            </a:lvl1pPr>
            <a:lvl2pPr marL="1540354" indent="0" algn="ctr">
              <a:buNone/>
            </a:lvl2pPr>
            <a:lvl3pPr marL="3080709" indent="0" algn="ctr">
              <a:buNone/>
            </a:lvl3pPr>
            <a:lvl4pPr marL="4621065" indent="0" algn="ctr">
              <a:buNone/>
            </a:lvl4pPr>
            <a:lvl5pPr marL="6161420" indent="0" algn="ctr">
              <a:buNone/>
            </a:lvl5pPr>
            <a:lvl6pPr marL="7701775" indent="0" algn="ctr">
              <a:buNone/>
            </a:lvl6pPr>
            <a:lvl7pPr marL="9242130" indent="0" algn="ctr">
              <a:buNone/>
            </a:lvl7pPr>
            <a:lvl8pPr marL="10782483" indent="0" algn="ctr">
              <a:buNone/>
            </a:lvl8pPr>
            <a:lvl9pPr marL="1232284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24140160" y="13459968"/>
            <a:ext cx="3456432" cy="1463040"/>
          </a:xfrm>
        </p:spPr>
        <p:txBody>
          <a:bodyPr/>
          <a:lstStyle/>
          <a:p>
            <a:pPr>
              <a:defRPr/>
            </a:pPr>
            <a:endParaRPr lang="en-US"/>
          </a:p>
        </p:txBody>
      </p:sp>
      <p:sp>
        <p:nvSpPr>
          <p:cNvPr id="17" name="Footer Placeholder 16"/>
          <p:cNvSpPr>
            <a:spLocks noGrp="1"/>
          </p:cNvSpPr>
          <p:nvPr>
            <p:ph type="ftr" sz="quarter" idx="11"/>
          </p:nvPr>
        </p:nvSpPr>
        <p:spPr>
          <a:xfrm>
            <a:off x="19476720" y="13456921"/>
            <a:ext cx="4663440" cy="1463040"/>
          </a:xfrm>
        </p:spPr>
        <p:txBody>
          <a:bodyPr/>
          <a:lstStyle/>
          <a:p>
            <a:pPr>
              <a:defRPr/>
            </a:pPr>
            <a:endParaRPr lang="en-US"/>
          </a:p>
        </p:txBody>
      </p:sp>
      <p:sp>
        <p:nvSpPr>
          <p:cNvPr id="29" name="Slide Number Placeholder 28"/>
          <p:cNvSpPr>
            <a:spLocks noGrp="1"/>
          </p:cNvSpPr>
          <p:nvPr>
            <p:ph type="sldNum" sz="quarter" idx="12"/>
          </p:nvPr>
        </p:nvSpPr>
        <p:spPr>
          <a:xfrm>
            <a:off x="29952320" y="3636"/>
            <a:ext cx="2691765" cy="1170432"/>
          </a:xfrm>
        </p:spPr>
        <p:txBody>
          <a:bodyPr/>
          <a:lstStyle>
            <a:lvl1pPr algn="r">
              <a:defRPr sz="6100">
                <a:solidFill>
                  <a:schemeClr val="bg1"/>
                </a:solidFill>
              </a:defRPr>
            </a:lvl1pPr>
          </a:lstStyle>
          <a:p>
            <a:pPr>
              <a:defRPr/>
            </a:pPr>
            <a:fld id="{C00CF179-CDF9-4690-BCDD-83C984326CCE}"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66F00E8-6B05-4E45-B037-4C488DEE164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414480" y="3657600"/>
            <a:ext cx="6858000" cy="1755648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645920" y="3657600"/>
            <a:ext cx="22494240" cy="1755648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AAE173-27CA-47CD-8980-61A22FA36CA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96ED3B-BA35-4C0C-B36D-A5BDA208C43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6339841"/>
            <a:ext cx="27980640" cy="4358640"/>
          </a:xfrm>
        </p:spPr>
        <p:txBody>
          <a:bodyPr anchor="b">
            <a:noAutofit/>
          </a:bodyPr>
          <a:lstStyle>
            <a:lvl1pPr algn="l">
              <a:buNone/>
              <a:defRPr sz="145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600326" y="10774692"/>
            <a:ext cx="27980640" cy="4831079"/>
          </a:xfrm>
        </p:spPr>
        <p:txBody>
          <a:bodyPr anchor="t"/>
          <a:lstStyle>
            <a:lvl1pPr marL="154035" indent="0">
              <a:buNone/>
              <a:defRPr sz="7200" b="0">
                <a:solidFill>
                  <a:schemeClr val="tx2"/>
                </a:solidFill>
              </a:defRPr>
            </a:lvl1pPr>
            <a:lvl2pPr>
              <a:buNone/>
              <a:defRPr sz="6100">
                <a:solidFill>
                  <a:schemeClr val="tx1">
                    <a:tint val="75000"/>
                  </a:schemeClr>
                </a:solidFill>
              </a:defRPr>
            </a:lvl2pPr>
            <a:lvl3pPr>
              <a:buNone/>
              <a:defRPr sz="5300">
                <a:solidFill>
                  <a:schemeClr val="tx1">
                    <a:tint val="75000"/>
                  </a:schemeClr>
                </a:solidFill>
              </a:defRPr>
            </a:lvl3pPr>
            <a:lvl4pPr>
              <a:buNone/>
              <a:defRPr sz="4600">
                <a:solidFill>
                  <a:schemeClr val="tx1">
                    <a:tint val="75000"/>
                  </a:schemeClr>
                </a:solidFill>
              </a:defRPr>
            </a:lvl4pPr>
            <a:lvl5pPr>
              <a:buNone/>
              <a:defRPr sz="46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62D41A-88EE-4E48-B86C-3E17A7EAD9C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645920" y="7198165"/>
            <a:ext cx="14538960" cy="14483081"/>
          </a:xfrm>
        </p:spPr>
        <p:txBody>
          <a:bodyPr/>
          <a:lstStyle>
            <a:lvl1pPr>
              <a:defRPr sz="6800"/>
            </a:lvl1pPr>
            <a:lvl2pPr>
              <a:defRPr sz="6500"/>
            </a:lvl2pPr>
            <a:lvl3pPr>
              <a:defRPr sz="6100"/>
            </a:lvl3pPr>
            <a:lvl4pPr>
              <a:defRPr sz="6100"/>
            </a:lvl4pPr>
            <a:lvl5pPr>
              <a:defRPr sz="6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6733520" y="7198165"/>
            <a:ext cx="14538960" cy="14483081"/>
          </a:xfrm>
        </p:spPr>
        <p:txBody>
          <a:bodyPr/>
          <a:lstStyle>
            <a:lvl1pPr>
              <a:defRPr sz="6800"/>
            </a:lvl1pPr>
            <a:lvl2pPr>
              <a:defRPr sz="6500"/>
            </a:lvl2pPr>
            <a:lvl3pPr>
              <a:defRPr sz="6100"/>
            </a:lvl3pPr>
            <a:lvl4pPr>
              <a:defRPr sz="6100"/>
            </a:lvl4pPr>
            <a:lvl5pPr>
              <a:defRPr sz="6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D310B07-E09A-4591-8726-20F3EABBFEB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7604"/>
            <a:ext cx="30175200" cy="3423514"/>
          </a:xfrm>
        </p:spPr>
        <p:txBody>
          <a:bodyPr anchor="ctr"/>
          <a:lstStyle>
            <a:lvl1pPr>
              <a:defRPr sz="134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71605" y="7183904"/>
            <a:ext cx="14549934" cy="1463040"/>
          </a:xfrm>
          <a:solidFill>
            <a:schemeClr val="accent2">
              <a:satMod val="150000"/>
              <a:alpha val="25000"/>
            </a:schemeClr>
          </a:solidFill>
          <a:ln w="12700">
            <a:solidFill>
              <a:schemeClr val="accent2"/>
            </a:solidFill>
          </a:ln>
        </p:spPr>
        <p:txBody>
          <a:bodyPr anchor="ctr">
            <a:noAutofit/>
          </a:bodyPr>
          <a:lstStyle>
            <a:lvl1pPr marL="154035" indent="0">
              <a:buNone/>
              <a:defRPr sz="6500" b="1">
                <a:solidFill>
                  <a:schemeClr val="tx1">
                    <a:tint val="95000"/>
                  </a:schemeClr>
                </a:solidFill>
              </a:defRPr>
            </a:lvl1pPr>
            <a:lvl2pPr>
              <a:buNone/>
              <a:defRPr sz="6800" b="1"/>
            </a:lvl2pPr>
            <a:lvl3pPr>
              <a:buNone/>
              <a:defRPr sz="6100" b="1"/>
            </a:lvl3pPr>
            <a:lvl4pPr>
              <a:buNone/>
              <a:defRPr sz="5300" b="1"/>
            </a:lvl4pPr>
            <a:lvl5pPr>
              <a:buNone/>
              <a:defRPr sz="53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6996419" y="7183904"/>
            <a:ext cx="14550390" cy="1463040"/>
          </a:xfrm>
          <a:solidFill>
            <a:schemeClr val="accent2">
              <a:satMod val="150000"/>
              <a:alpha val="25000"/>
            </a:schemeClr>
          </a:solidFill>
          <a:ln w="12700">
            <a:solidFill>
              <a:schemeClr val="accent2"/>
            </a:solidFill>
          </a:ln>
        </p:spPr>
        <p:txBody>
          <a:bodyPr anchor="ctr">
            <a:noAutofit/>
          </a:bodyPr>
          <a:lstStyle>
            <a:lvl1pPr marL="154035" indent="0">
              <a:buNone/>
              <a:defRPr sz="6500" b="1">
                <a:solidFill>
                  <a:schemeClr val="tx1">
                    <a:tint val="95000"/>
                  </a:schemeClr>
                </a:solidFill>
              </a:defRPr>
            </a:lvl1pPr>
            <a:lvl2pPr>
              <a:buNone/>
              <a:defRPr sz="6800" b="1"/>
            </a:lvl2pPr>
            <a:lvl3pPr>
              <a:buNone/>
              <a:defRPr sz="6100" b="1"/>
            </a:lvl3pPr>
            <a:lvl4pPr>
              <a:buNone/>
              <a:defRPr sz="5300" b="1"/>
            </a:lvl4pPr>
            <a:lvl5pPr>
              <a:buNone/>
              <a:defRPr sz="53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371605" y="8667262"/>
            <a:ext cx="14549934" cy="12435840"/>
          </a:xfrm>
        </p:spPr>
        <p:txBody>
          <a:bodyPr/>
          <a:lstStyle>
            <a:lvl1pPr>
              <a:defRPr sz="6800"/>
            </a:lvl1pPr>
            <a:lvl2pPr>
              <a:defRPr sz="6800"/>
            </a:lvl2pPr>
            <a:lvl3pPr>
              <a:defRPr sz="6100"/>
            </a:lvl3pPr>
            <a:lvl4pPr>
              <a:defRPr sz="5300"/>
            </a:lvl4pPr>
            <a:lvl5pPr>
              <a:defRPr sz="5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6985903" y="8667262"/>
            <a:ext cx="14550390" cy="12435840"/>
          </a:xfrm>
        </p:spPr>
        <p:txBody>
          <a:bodyPr/>
          <a:lstStyle>
            <a:lvl1pPr>
              <a:defRPr sz="6800"/>
            </a:lvl1pPr>
            <a:lvl2pPr>
              <a:defRPr sz="6800"/>
            </a:lvl2pPr>
            <a:lvl3pPr>
              <a:defRPr sz="6100"/>
            </a:lvl3pPr>
            <a:lvl4pPr>
              <a:defRPr sz="5300"/>
            </a:lvl4pPr>
            <a:lvl5pPr>
              <a:defRPr sz="5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endParaRPr lang="en-US"/>
          </a:p>
        </p:txBody>
      </p:sp>
      <p:sp>
        <p:nvSpPr>
          <p:cNvPr id="27" name="Slide Number Placeholder 26"/>
          <p:cNvSpPr>
            <a:spLocks noGrp="1"/>
          </p:cNvSpPr>
          <p:nvPr>
            <p:ph type="sldNum" sz="quarter" idx="11"/>
          </p:nvPr>
        </p:nvSpPr>
        <p:spPr/>
        <p:txBody>
          <a:bodyPr rtlCol="0"/>
          <a:lstStyle/>
          <a:p>
            <a:pPr>
              <a:defRPr/>
            </a:pPr>
            <a:fld id="{DDC84865-F2F8-46ED-9C96-ECF8C9A05EBF}" type="slidenum">
              <a:rPr lang="en-US" smtClean="0"/>
              <a:pPr>
                <a:defRPr/>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920" y="3657604"/>
            <a:ext cx="29626560" cy="3423514"/>
          </a:xfrm>
        </p:spPr>
        <p:txBody>
          <a:bodyPr anchor="ctr"/>
          <a:lstStyle>
            <a:lvl1pPr>
              <a:defRPr sz="134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23701251" y="1960474"/>
            <a:ext cx="3446151" cy="1463040"/>
          </a:xfrm>
        </p:spPr>
        <p:txBody>
          <a:bodyPr/>
          <a:lstStyle/>
          <a:p>
            <a:pPr>
              <a:defRPr/>
            </a:pPr>
            <a:endParaRPr lang="en-US"/>
          </a:p>
        </p:txBody>
      </p:sp>
      <p:sp>
        <p:nvSpPr>
          <p:cNvPr id="4" name="Footer Placeholder 3"/>
          <p:cNvSpPr>
            <a:spLocks noGrp="1"/>
          </p:cNvSpPr>
          <p:nvPr>
            <p:ph type="ftr" sz="quarter" idx="11"/>
          </p:nvPr>
        </p:nvSpPr>
        <p:spPr>
          <a:xfrm>
            <a:off x="18928080" y="1960474"/>
            <a:ext cx="4773168" cy="1463040"/>
          </a:xfrm>
        </p:spPr>
        <p:txBody>
          <a:bodyPr/>
          <a:lstStyle/>
          <a:p>
            <a:pPr>
              <a:defRPr/>
            </a:pPr>
            <a:endParaRPr lang="en-US"/>
          </a:p>
        </p:txBody>
      </p:sp>
      <p:sp>
        <p:nvSpPr>
          <p:cNvPr id="5" name="Slide Number Placeholder 4"/>
          <p:cNvSpPr>
            <a:spLocks noGrp="1"/>
          </p:cNvSpPr>
          <p:nvPr>
            <p:ph type="sldNum" sz="quarter" idx="12"/>
          </p:nvPr>
        </p:nvSpPr>
        <p:spPr>
          <a:xfrm>
            <a:off x="29429051" y="7271"/>
            <a:ext cx="2743200" cy="1170432"/>
          </a:xfrm>
        </p:spPr>
        <p:txBody>
          <a:bodyPr/>
          <a:lstStyle/>
          <a:p>
            <a:pPr>
              <a:defRPr/>
            </a:pPr>
            <a:fld id="{8CA4CD8D-EBD8-4A46-A229-B0C52BDEB39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BD4837E-5589-4E96-83F9-D423E3290A4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72587" y="3526313"/>
            <a:ext cx="12179808" cy="2809037"/>
          </a:xfrm>
        </p:spPr>
        <p:txBody>
          <a:bodyPr anchor="b"/>
          <a:lstStyle>
            <a:lvl1pPr algn="l">
              <a:buNone/>
              <a:defRPr sz="61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9272587" y="6434327"/>
            <a:ext cx="12179808" cy="14776704"/>
          </a:xfrm>
        </p:spPr>
        <p:txBody>
          <a:bodyPr/>
          <a:lstStyle>
            <a:lvl1pPr marL="30807" indent="0">
              <a:buNone/>
              <a:defRPr sz="4600"/>
            </a:lvl1pPr>
            <a:lvl2pPr>
              <a:buNone/>
              <a:defRPr sz="4000"/>
            </a:lvl2pPr>
            <a:lvl3pPr>
              <a:buNone/>
              <a:defRPr sz="3300"/>
            </a:lvl3pPr>
            <a:lvl4pPr>
              <a:buNone/>
              <a:defRPr sz="3000"/>
            </a:lvl4pPr>
            <a:lvl5pPr>
              <a:buNone/>
              <a:defRPr sz="30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48643" y="2484119"/>
            <a:ext cx="18368469" cy="18726912"/>
          </a:xfrm>
        </p:spPr>
        <p:txBody>
          <a:bodyPr/>
          <a:lstStyle>
            <a:lvl1pPr>
              <a:defRPr sz="10900"/>
            </a:lvl1pPr>
            <a:lvl2pPr>
              <a:defRPr sz="9400"/>
            </a:lvl2pPr>
            <a:lvl3pPr>
              <a:defRPr sz="8100"/>
            </a:lvl3pPr>
            <a:lvl4pPr>
              <a:defRPr sz="6800"/>
            </a:lvl4pPr>
            <a:lvl5pPr>
              <a:defRPr sz="6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14F9D50-AF88-40FF-8943-0913B5F2CD8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585571" y="3549320"/>
            <a:ext cx="2112492" cy="14981239"/>
          </a:xfrm>
        </p:spPr>
        <p:txBody>
          <a:bodyPr vert="vert270" lIns="154035" tIns="0" rIns="154035" anchor="t"/>
          <a:lstStyle>
            <a:lvl1pPr algn="ctr">
              <a:buNone/>
              <a:defRPr sz="68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53217" y="3657600"/>
            <a:ext cx="16459200" cy="146304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109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18396" y="10477789"/>
            <a:ext cx="9326880" cy="8052766"/>
          </a:xfrm>
        </p:spPr>
        <p:txBody>
          <a:bodyPr lIns="0" tIns="0" rIns="154035" anchor="t"/>
          <a:lstStyle>
            <a:lvl1pPr marL="0" indent="0">
              <a:lnSpc>
                <a:spcPct val="100000"/>
              </a:lnSpc>
              <a:spcBef>
                <a:spcPts val="0"/>
              </a:spcBef>
              <a:buFontTx/>
              <a:buNone/>
              <a:defRPr sz="4400"/>
            </a:lvl1pPr>
            <a:lvl2pPr>
              <a:buFontTx/>
              <a:buNone/>
              <a:defRPr sz="4000"/>
            </a:lvl2pPr>
            <a:lvl3pPr>
              <a:buFontTx/>
              <a:buNone/>
              <a:defRPr sz="3300"/>
            </a:lvl3pPr>
            <a:lvl4pPr>
              <a:buFontTx/>
              <a:buNone/>
              <a:defRPr sz="3000"/>
            </a:lvl4pPr>
            <a:lvl5pPr>
              <a:buFontTx/>
              <a:buNone/>
              <a:defRPr sz="30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6031A00-C72B-48D5-A60F-27A50012C5B9}"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 name="Rectangle 27"/>
          <p:cNvSpPr/>
          <p:nvPr/>
        </p:nvSpPr>
        <p:spPr>
          <a:xfrm>
            <a:off x="5" y="1173827"/>
            <a:ext cx="32918400" cy="270103"/>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29" name="Rectangle 28"/>
          <p:cNvSpPr/>
          <p:nvPr/>
        </p:nvSpPr>
        <p:spPr>
          <a:xfrm>
            <a:off x="0" y="7"/>
            <a:ext cx="32918400" cy="994121"/>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30" name="Rectangle 29"/>
          <p:cNvSpPr/>
          <p:nvPr/>
        </p:nvSpPr>
        <p:spPr>
          <a:xfrm>
            <a:off x="6" y="986488"/>
            <a:ext cx="32918405" cy="29261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31" name="Rectangle 30"/>
          <p:cNvSpPr/>
          <p:nvPr/>
        </p:nvSpPr>
        <p:spPr>
          <a:xfrm flipV="1">
            <a:off x="19476663" y="1152800"/>
            <a:ext cx="13441749" cy="29147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32" name="Rectangle 31"/>
          <p:cNvSpPr/>
          <p:nvPr/>
        </p:nvSpPr>
        <p:spPr>
          <a:xfrm flipV="1">
            <a:off x="19476727" y="1408364"/>
            <a:ext cx="13441685" cy="576112"/>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useBgFill="1">
        <p:nvSpPr>
          <p:cNvPr id="33" name="Rounded Rectangle 32"/>
          <p:cNvSpPr/>
          <p:nvPr/>
        </p:nvSpPr>
        <p:spPr bwMode="white">
          <a:xfrm>
            <a:off x="19466421" y="1592020"/>
            <a:ext cx="11027664" cy="8778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useBgFill="1">
        <p:nvSpPr>
          <p:cNvPr id="34" name="Rounded Rectangle 33"/>
          <p:cNvSpPr/>
          <p:nvPr/>
        </p:nvSpPr>
        <p:spPr bwMode="white">
          <a:xfrm>
            <a:off x="26545127" y="1884626"/>
            <a:ext cx="5760720" cy="11704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35" name="Rectangle 34"/>
          <p:cNvSpPr/>
          <p:nvPr/>
        </p:nvSpPr>
        <p:spPr bwMode="invGray">
          <a:xfrm>
            <a:off x="32705884" y="-6401"/>
            <a:ext cx="207455" cy="198973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dirty="0"/>
          </a:p>
        </p:txBody>
      </p:sp>
      <p:sp>
        <p:nvSpPr>
          <p:cNvPr id="36" name="Rectangle 35"/>
          <p:cNvSpPr/>
          <p:nvPr/>
        </p:nvSpPr>
        <p:spPr bwMode="invGray">
          <a:xfrm>
            <a:off x="32560136" y="-6401"/>
            <a:ext cx="98757" cy="1989735"/>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dirty="0"/>
          </a:p>
        </p:txBody>
      </p:sp>
      <p:sp>
        <p:nvSpPr>
          <p:cNvPr id="37" name="Rectangle 36"/>
          <p:cNvSpPr/>
          <p:nvPr/>
        </p:nvSpPr>
        <p:spPr bwMode="invGray">
          <a:xfrm>
            <a:off x="32491545" y="-6401"/>
            <a:ext cx="32919" cy="1989735"/>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38" name="Rectangle 37"/>
          <p:cNvSpPr/>
          <p:nvPr/>
        </p:nvSpPr>
        <p:spPr bwMode="invGray">
          <a:xfrm>
            <a:off x="32311526" y="-6401"/>
            <a:ext cx="98757" cy="1989735"/>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39" name="Rectangle 38"/>
          <p:cNvSpPr/>
          <p:nvPr/>
        </p:nvSpPr>
        <p:spPr bwMode="invGray">
          <a:xfrm>
            <a:off x="32096441" y="1223"/>
            <a:ext cx="197511" cy="1872693"/>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a:p>
        </p:txBody>
      </p:sp>
      <p:sp>
        <p:nvSpPr>
          <p:cNvPr id="40" name="Rectangle 39"/>
          <p:cNvSpPr/>
          <p:nvPr/>
        </p:nvSpPr>
        <p:spPr bwMode="invGray">
          <a:xfrm>
            <a:off x="31944513" y="1223"/>
            <a:ext cx="32919" cy="1872693"/>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308071" tIns="154035" rIns="308071" bIns="154035" anchor="ctr"/>
          <a:lstStyle/>
          <a:p>
            <a:pPr algn="ctr" eaLnBrk="1" latinLnBrk="0" hangingPunct="1"/>
            <a:endParaRPr kumimoji="0" lang="en-US" dirty="0"/>
          </a:p>
        </p:txBody>
      </p:sp>
      <p:sp>
        <p:nvSpPr>
          <p:cNvPr id="22" name="Title Placeholder 21"/>
          <p:cNvSpPr>
            <a:spLocks noGrp="1"/>
          </p:cNvSpPr>
          <p:nvPr>
            <p:ph type="title"/>
          </p:nvPr>
        </p:nvSpPr>
        <p:spPr>
          <a:xfrm>
            <a:off x="1645920" y="3657600"/>
            <a:ext cx="29626560" cy="3413760"/>
          </a:xfrm>
          <a:prstGeom prst="rect">
            <a:avLst/>
          </a:prstGeom>
        </p:spPr>
        <p:txBody>
          <a:bodyPr vert="horz" lIns="308071" tIns="154035" rIns="308071" bIns="154035"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645920" y="7198164"/>
            <a:ext cx="29626560" cy="13840359"/>
          </a:xfrm>
          <a:prstGeom prst="rect">
            <a:avLst/>
          </a:prstGeom>
        </p:spPr>
        <p:txBody>
          <a:bodyPr vert="horz" lIns="308071" tIns="154035" rIns="308071" bIns="154035">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23711532" y="1960474"/>
            <a:ext cx="3446151" cy="1463040"/>
          </a:xfrm>
          <a:prstGeom prst="rect">
            <a:avLst/>
          </a:prstGeom>
        </p:spPr>
        <p:txBody>
          <a:bodyPr vert="horz" lIns="308071" tIns="154035" rIns="308071" bIns="154035"/>
          <a:lstStyle>
            <a:lvl1pPr algn="l" eaLnBrk="1" latinLnBrk="0" hangingPunct="1">
              <a:defRPr kumimoji="0" sz="2600">
                <a:solidFill>
                  <a:schemeClr val="accent2"/>
                </a:solidFill>
              </a:defRPr>
            </a:lvl1pPr>
          </a:lstStyle>
          <a:p>
            <a:pPr>
              <a:defRPr/>
            </a:pPr>
            <a:endParaRPr lang="en-US"/>
          </a:p>
        </p:txBody>
      </p:sp>
      <p:sp>
        <p:nvSpPr>
          <p:cNvPr id="3" name="Footer Placeholder 2"/>
          <p:cNvSpPr>
            <a:spLocks noGrp="1"/>
          </p:cNvSpPr>
          <p:nvPr>
            <p:ph type="ftr" sz="quarter" idx="3"/>
          </p:nvPr>
        </p:nvSpPr>
        <p:spPr>
          <a:xfrm>
            <a:off x="18928080" y="1960474"/>
            <a:ext cx="4773168" cy="1463040"/>
          </a:xfrm>
          <a:prstGeom prst="rect">
            <a:avLst/>
          </a:prstGeom>
        </p:spPr>
        <p:txBody>
          <a:bodyPr vert="horz" lIns="308071" tIns="154035" rIns="308071" bIns="154035"/>
          <a:lstStyle>
            <a:lvl1pPr algn="r" eaLnBrk="1" latinLnBrk="0" hangingPunct="1">
              <a:defRPr kumimoji="0" sz="26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29429051" y="7271"/>
            <a:ext cx="2743200" cy="1170432"/>
          </a:xfrm>
          <a:prstGeom prst="rect">
            <a:avLst/>
          </a:prstGeom>
        </p:spPr>
        <p:txBody>
          <a:bodyPr vert="horz" lIns="308071" tIns="154035" rIns="308071" bIns="154035" anchor="b"/>
          <a:lstStyle>
            <a:lvl1pPr algn="r" eaLnBrk="1" latinLnBrk="0" hangingPunct="1">
              <a:defRPr kumimoji="0" sz="6100">
                <a:solidFill>
                  <a:srgbClr val="FFFFFF"/>
                </a:solidFill>
              </a:defRPr>
            </a:lvl1pPr>
          </a:lstStyle>
          <a:p>
            <a:pPr>
              <a:defRPr/>
            </a:pPr>
            <a:fld id="{8E449567-0B9A-4BEE-ABDB-925CF660484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txStyles>
    <p:titleStyle>
      <a:lvl1pPr algn="l" rtl="0" eaLnBrk="1" latinLnBrk="0" hangingPunct="1">
        <a:spcBef>
          <a:spcPct val="0"/>
        </a:spcBef>
        <a:buNone/>
        <a:defRPr kumimoji="0" sz="13400" kern="1200">
          <a:solidFill>
            <a:schemeClr val="tx2"/>
          </a:solidFill>
          <a:latin typeface="+mj-lt"/>
          <a:ea typeface="+mj-ea"/>
          <a:cs typeface="+mj-cs"/>
        </a:defRPr>
      </a:lvl1pPr>
    </p:titleStyle>
    <p:bodyStyle>
      <a:lvl1pPr marL="1232285" indent="-862598" algn="l" rtl="0" eaLnBrk="1" latinLnBrk="0" hangingPunct="1">
        <a:spcBef>
          <a:spcPts val="1011"/>
        </a:spcBef>
        <a:buClr>
          <a:schemeClr val="accent3"/>
        </a:buClr>
        <a:buFont typeface="Georgia"/>
        <a:buChar char="•"/>
        <a:defRPr kumimoji="0" sz="9400" kern="1200">
          <a:solidFill>
            <a:schemeClr val="tx1"/>
          </a:solidFill>
          <a:latin typeface="+mn-lt"/>
          <a:ea typeface="+mn-ea"/>
          <a:cs typeface="+mn-cs"/>
        </a:defRPr>
      </a:lvl1pPr>
      <a:lvl2pPr marL="2218112" indent="-831791" algn="l" rtl="0" eaLnBrk="1" latinLnBrk="0" hangingPunct="1">
        <a:spcBef>
          <a:spcPts val="1011"/>
        </a:spcBef>
        <a:buClr>
          <a:schemeClr val="accent2"/>
        </a:buClr>
        <a:buFont typeface="Georgia"/>
        <a:buChar char="▫"/>
        <a:defRPr kumimoji="0" sz="8800" kern="1200">
          <a:solidFill>
            <a:schemeClr val="accent2"/>
          </a:solidFill>
          <a:latin typeface="+mn-lt"/>
          <a:ea typeface="+mn-ea"/>
          <a:cs typeface="+mn-cs"/>
        </a:defRPr>
      </a:lvl2pPr>
      <a:lvl3pPr marL="3111518" indent="-739371" algn="l" rtl="0" eaLnBrk="1" latinLnBrk="0" hangingPunct="1">
        <a:spcBef>
          <a:spcPts val="1011"/>
        </a:spcBef>
        <a:buClr>
          <a:schemeClr val="accent1"/>
        </a:buClr>
        <a:buFont typeface="Wingdings 2"/>
        <a:buChar char=""/>
        <a:defRPr kumimoji="0" sz="8100" kern="1200">
          <a:solidFill>
            <a:schemeClr val="accent1"/>
          </a:solidFill>
          <a:latin typeface="+mn-lt"/>
          <a:ea typeface="+mn-ea"/>
          <a:cs typeface="+mn-cs"/>
        </a:defRPr>
      </a:lvl3pPr>
      <a:lvl4pPr marL="3974115" indent="-677757" algn="l" rtl="0" eaLnBrk="1" latinLnBrk="0" hangingPunct="1">
        <a:spcBef>
          <a:spcPts val="1011"/>
        </a:spcBef>
        <a:buClr>
          <a:schemeClr val="accent1"/>
        </a:buClr>
        <a:buFont typeface="Wingdings 2"/>
        <a:buChar char=""/>
        <a:defRPr kumimoji="0" sz="7500" kern="1200">
          <a:solidFill>
            <a:schemeClr val="accent1"/>
          </a:solidFill>
          <a:latin typeface="+mn-lt"/>
          <a:ea typeface="+mn-ea"/>
          <a:cs typeface="+mn-cs"/>
        </a:defRPr>
      </a:lvl4pPr>
      <a:lvl5pPr marL="4682678" indent="-616143" algn="l" rtl="0" eaLnBrk="1" latinLnBrk="0" hangingPunct="1">
        <a:spcBef>
          <a:spcPts val="1011"/>
        </a:spcBef>
        <a:buClr>
          <a:schemeClr val="accent3"/>
        </a:buClr>
        <a:buFont typeface="Georgia"/>
        <a:buChar char="▫"/>
        <a:defRPr kumimoji="0" sz="6800" kern="1200">
          <a:solidFill>
            <a:schemeClr val="accent3"/>
          </a:solidFill>
          <a:latin typeface="+mn-lt"/>
          <a:ea typeface="+mn-ea"/>
          <a:cs typeface="+mn-cs"/>
        </a:defRPr>
      </a:lvl5pPr>
      <a:lvl6pPr marL="5422049" indent="-616143" algn="l" rtl="0" eaLnBrk="1" latinLnBrk="0" hangingPunct="1">
        <a:spcBef>
          <a:spcPts val="1011"/>
        </a:spcBef>
        <a:buClr>
          <a:schemeClr val="accent3"/>
        </a:buClr>
        <a:buFont typeface="Georgia"/>
        <a:buChar char="▫"/>
        <a:defRPr kumimoji="0" sz="6100" kern="1200">
          <a:solidFill>
            <a:schemeClr val="accent3"/>
          </a:solidFill>
          <a:latin typeface="+mn-lt"/>
          <a:ea typeface="+mn-ea"/>
          <a:cs typeface="+mn-cs"/>
        </a:defRPr>
      </a:lvl6pPr>
      <a:lvl7pPr marL="6161420" indent="-616143" algn="l" rtl="0" eaLnBrk="1" latinLnBrk="0" hangingPunct="1">
        <a:spcBef>
          <a:spcPts val="1011"/>
        </a:spcBef>
        <a:buClr>
          <a:schemeClr val="accent3"/>
        </a:buClr>
        <a:buFont typeface="Georgia"/>
        <a:buChar char="▫"/>
        <a:defRPr kumimoji="0" sz="5300" kern="1200">
          <a:solidFill>
            <a:schemeClr val="accent3"/>
          </a:solidFill>
          <a:latin typeface="+mn-lt"/>
          <a:ea typeface="+mn-ea"/>
          <a:cs typeface="+mn-cs"/>
        </a:defRPr>
      </a:lvl7pPr>
      <a:lvl8pPr marL="6839174" indent="-616143" algn="l" rtl="0" eaLnBrk="1" latinLnBrk="0" hangingPunct="1">
        <a:spcBef>
          <a:spcPts val="1011"/>
        </a:spcBef>
        <a:buClr>
          <a:schemeClr val="accent3"/>
        </a:buClr>
        <a:buFont typeface="Georgia"/>
        <a:buChar char="◦"/>
        <a:defRPr kumimoji="0" sz="5100" kern="1200">
          <a:solidFill>
            <a:schemeClr val="accent3"/>
          </a:solidFill>
          <a:latin typeface="+mn-lt"/>
          <a:ea typeface="+mn-ea"/>
          <a:cs typeface="+mn-cs"/>
        </a:defRPr>
      </a:lvl8pPr>
      <a:lvl9pPr marL="7547738" indent="-616143" algn="l" rtl="0" eaLnBrk="1" latinLnBrk="0" hangingPunct="1">
        <a:spcBef>
          <a:spcPts val="1011"/>
        </a:spcBef>
        <a:buClr>
          <a:schemeClr val="accent3"/>
        </a:buClr>
        <a:buFont typeface="Georgia"/>
        <a:buChar char="◦"/>
        <a:defRPr kumimoji="0" sz="46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540354" algn="l" rtl="0" eaLnBrk="1" latinLnBrk="0" hangingPunct="1">
        <a:defRPr kumimoji="0" kern="1200">
          <a:solidFill>
            <a:schemeClr val="tx1"/>
          </a:solidFill>
          <a:latin typeface="+mn-lt"/>
          <a:ea typeface="+mn-ea"/>
          <a:cs typeface="+mn-cs"/>
        </a:defRPr>
      </a:lvl2pPr>
      <a:lvl3pPr marL="3080709" algn="l" rtl="0" eaLnBrk="1" latinLnBrk="0" hangingPunct="1">
        <a:defRPr kumimoji="0" kern="1200">
          <a:solidFill>
            <a:schemeClr val="tx1"/>
          </a:solidFill>
          <a:latin typeface="+mn-lt"/>
          <a:ea typeface="+mn-ea"/>
          <a:cs typeface="+mn-cs"/>
        </a:defRPr>
      </a:lvl3pPr>
      <a:lvl4pPr marL="4621065" algn="l" rtl="0" eaLnBrk="1" latinLnBrk="0" hangingPunct="1">
        <a:defRPr kumimoji="0" kern="1200">
          <a:solidFill>
            <a:schemeClr val="tx1"/>
          </a:solidFill>
          <a:latin typeface="+mn-lt"/>
          <a:ea typeface="+mn-ea"/>
          <a:cs typeface="+mn-cs"/>
        </a:defRPr>
      </a:lvl4pPr>
      <a:lvl5pPr marL="6161420" algn="l" rtl="0" eaLnBrk="1" latinLnBrk="0" hangingPunct="1">
        <a:defRPr kumimoji="0" kern="1200">
          <a:solidFill>
            <a:schemeClr val="tx1"/>
          </a:solidFill>
          <a:latin typeface="+mn-lt"/>
          <a:ea typeface="+mn-ea"/>
          <a:cs typeface="+mn-cs"/>
        </a:defRPr>
      </a:lvl5pPr>
      <a:lvl6pPr marL="7701775" algn="l" rtl="0" eaLnBrk="1" latinLnBrk="0" hangingPunct="1">
        <a:defRPr kumimoji="0" kern="1200">
          <a:solidFill>
            <a:schemeClr val="tx1"/>
          </a:solidFill>
          <a:latin typeface="+mn-lt"/>
          <a:ea typeface="+mn-ea"/>
          <a:cs typeface="+mn-cs"/>
        </a:defRPr>
      </a:lvl6pPr>
      <a:lvl7pPr marL="9242130" algn="l" rtl="0" eaLnBrk="1" latinLnBrk="0" hangingPunct="1">
        <a:defRPr kumimoji="0" kern="1200">
          <a:solidFill>
            <a:schemeClr val="tx1"/>
          </a:solidFill>
          <a:latin typeface="+mn-lt"/>
          <a:ea typeface="+mn-ea"/>
          <a:cs typeface="+mn-cs"/>
        </a:defRPr>
      </a:lvl7pPr>
      <a:lvl8pPr marL="10782483" algn="l" rtl="0" eaLnBrk="1" latinLnBrk="0" hangingPunct="1">
        <a:defRPr kumimoji="0" kern="1200">
          <a:solidFill>
            <a:schemeClr val="tx1"/>
          </a:solidFill>
          <a:latin typeface="+mn-lt"/>
          <a:ea typeface="+mn-ea"/>
          <a:cs typeface="+mn-cs"/>
        </a:defRPr>
      </a:lvl8pPr>
      <a:lvl9pPr marL="1232284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oleObject" Target="../embeddings/oleObject1.bin"/><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slideLayout" Target="../slideLayouts/slideLayout7.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emf"/><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emf"/><Relationship Id="rId9" Type="http://schemas.openxmlformats.org/officeDocument/2006/relationships/image" Target="../media/image7.jpeg"/><Relationship Id="rId14" Type="http://schemas.openxmlformats.org/officeDocument/2006/relationships/image" Target="../media/image12.emf"/><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 name="Rectangle 92"/>
          <p:cNvSpPr/>
          <p:nvPr/>
        </p:nvSpPr>
        <p:spPr>
          <a:xfrm>
            <a:off x="22936200" y="4191000"/>
            <a:ext cx="9677400" cy="71628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15773400" y="15392400"/>
            <a:ext cx="4267200" cy="12954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ectangle 8"/>
          <p:cNvSpPr>
            <a:spLocks noChangeArrowheads="1"/>
          </p:cNvSpPr>
          <p:nvPr/>
        </p:nvSpPr>
        <p:spPr bwMode="auto">
          <a:xfrm>
            <a:off x="0" y="0"/>
            <a:ext cx="32918400" cy="2997201"/>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lIns="266314" tIns="133153" rIns="266314" bIns="133153" anchor="t"/>
          <a:lstStyle/>
          <a:p>
            <a:pPr algn="ctr" defTabSz="2668871" eaLnBrk="1" hangingPunct="1">
              <a:defRPr/>
            </a:pPr>
            <a:r>
              <a:rPr lang="en-US" b="1" dirty="0">
                <a:latin typeface="Geneva"/>
                <a:cs typeface="Geneva"/>
              </a:rPr>
              <a:t>	</a:t>
            </a:r>
          </a:p>
          <a:p>
            <a:pPr algn="ctr"/>
            <a:r>
              <a:rPr lang="en-US" sz="5400" b="1" dirty="0" smtClean="0">
                <a:latin typeface="Geneva"/>
                <a:cs typeface="Geneva"/>
              </a:rPr>
              <a:t>        Integrated </a:t>
            </a:r>
            <a:r>
              <a:rPr lang="en-US" sz="5400" b="1" dirty="0" smtClean="0">
                <a:latin typeface="Geneva"/>
                <a:cs typeface="Geneva"/>
              </a:rPr>
              <a:t>Analysis </a:t>
            </a:r>
            <a:r>
              <a:rPr lang="en-US" sz="5400" b="1" dirty="0" smtClean="0">
                <a:latin typeface="Geneva"/>
                <a:cs typeface="Geneva"/>
              </a:rPr>
              <a:t>of </a:t>
            </a:r>
            <a:r>
              <a:rPr lang="en-US" sz="5400" b="1" dirty="0" smtClean="0">
                <a:latin typeface="Geneva"/>
                <a:cs typeface="Geneva"/>
              </a:rPr>
              <a:t>Transportation Network </a:t>
            </a:r>
            <a:r>
              <a:rPr lang="en-US" sz="5400" b="1" dirty="0" smtClean="0">
                <a:latin typeface="Geneva"/>
                <a:cs typeface="Geneva"/>
              </a:rPr>
              <a:t>with </a:t>
            </a:r>
            <a:r>
              <a:rPr lang="en-US" sz="5400" b="1" dirty="0" smtClean="0">
                <a:latin typeface="Geneva"/>
                <a:cs typeface="Geneva"/>
              </a:rPr>
              <a:t>Pipeline </a:t>
            </a:r>
            <a:r>
              <a:rPr lang="en-US" sz="5400" b="1" smtClean="0">
                <a:latin typeface="Geneva"/>
                <a:cs typeface="Geneva"/>
              </a:rPr>
              <a:t>System Vulnerabilities</a:t>
            </a:r>
            <a:endParaRPr lang="en-US" sz="5400" b="1" dirty="0" smtClean="0">
              <a:latin typeface="Geneva"/>
              <a:cs typeface="Geneva"/>
            </a:endParaRPr>
          </a:p>
          <a:p>
            <a:pPr algn="ctr" defTabSz="2668871" eaLnBrk="1" hangingPunct="1">
              <a:defRPr/>
            </a:pPr>
            <a:endParaRPr lang="sv-SE" sz="2800" b="1" dirty="0" smtClean="0">
              <a:solidFill>
                <a:schemeClr val="bg1"/>
              </a:solidFill>
              <a:latin typeface="Geneva"/>
              <a:cs typeface="Geneva"/>
            </a:endParaRPr>
          </a:p>
          <a:p>
            <a:pPr algn="ctr" defTabSz="2668871" eaLnBrk="1" hangingPunct="1">
              <a:defRPr/>
            </a:pPr>
            <a:r>
              <a:rPr lang="sv-SE" sz="2800" b="1" dirty="0" smtClean="0">
                <a:solidFill>
                  <a:schemeClr val="bg1"/>
                </a:solidFill>
                <a:latin typeface="Geneva"/>
                <a:cs typeface="Geneva"/>
              </a:rPr>
              <a:t>Berrin </a:t>
            </a:r>
            <a:r>
              <a:rPr lang="sv-SE" sz="2800" b="1" dirty="0">
                <a:solidFill>
                  <a:schemeClr val="bg1"/>
                </a:solidFill>
                <a:latin typeface="Geneva"/>
                <a:cs typeface="Geneva"/>
              </a:rPr>
              <a:t>Tansel</a:t>
            </a:r>
            <a:r>
              <a:rPr lang="en-US" sz="2800" b="1" baseline="30000" dirty="0" smtClean="0">
                <a:solidFill>
                  <a:schemeClr val="bg1"/>
                </a:solidFill>
                <a:latin typeface="Geneva"/>
                <a:cs typeface="Geneva"/>
              </a:rPr>
              <a:t>1</a:t>
            </a:r>
            <a:r>
              <a:rPr lang="sv-SE" sz="2800" b="1" dirty="0" smtClean="0">
                <a:solidFill>
                  <a:schemeClr val="bg1"/>
                </a:solidFill>
                <a:latin typeface="Geneva"/>
                <a:cs typeface="Geneva"/>
              </a:rPr>
              <a:t>,</a:t>
            </a:r>
            <a:r>
              <a:rPr lang="sv-SE" sz="2800" b="1" dirty="0">
                <a:solidFill>
                  <a:schemeClr val="bg1"/>
                </a:solidFill>
                <a:latin typeface="Geneva"/>
                <a:cs typeface="Geneva"/>
              </a:rPr>
              <a:t> </a:t>
            </a:r>
            <a:r>
              <a:rPr lang="sv-SE" sz="2800" b="1" dirty="0" smtClean="0">
                <a:solidFill>
                  <a:schemeClr val="bg1"/>
                </a:solidFill>
                <a:latin typeface="Geneva"/>
                <a:cs typeface="Geneva"/>
              </a:rPr>
              <a:t> Xia Jin</a:t>
            </a:r>
            <a:r>
              <a:rPr lang="en-US" sz="2800" b="1" baseline="30000" dirty="0" smtClean="0">
                <a:solidFill>
                  <a:schemeClr val="bg1"/>
                </a:solidFill>
                <a:latin typeface="Geneva"/>
                <a:cs typeface="Geneva"/>
              </a:rPr>
              <a:t>1</a:t>
            </a:r>
            <a:r>
              <a:rPr lang="sv-SE" sz="2800" b="1" dirty="0" smtClean="0">
                <a:solidFill>
                  <a:schemeClr val="bg1"/>
                </a:solidFill>
                <a:latin typeface="Geneva"/>
                <a:cs typeface="Geneva"/>
              </a:rPr>
              <a:t>,</a:t>
            </a:r>
            <a:r>
              <a:rPr lang="en-US" sz="2800" b="1" dirty="0" smtClean="0">
                <a:solidFill>
                  <a:schemeClr val="bg1"/>
                </a:solidFill>
                <a:latin typeface="Geneva"/>
                <a:cs typeface="Geneva"/>
              </a:rPr>
              <a:t>  </a:t>
            </a:r>
            <a:r>
              <a:rPr lang="en-US" sz="2800" b="1" dirty="0" err="1" smtClean="0">
                <a:solidFill>
                  <a:schemeClr val="bg1"/>
                </a:solidFill>
                <a:latin typeface="Geneva"/>
                <a:cs typeface="Geneva"/>
              </a:rPr>
              <a:t>Kollol</a:t>
            </a:r>
            <a:r>
              <a:rPr lang="en-US" sz="2800" b="1" dirty="0" smtClean="0">
                <a:solidFill>
                  <a:schemeClr val="bg1"/>
                </a:solidFill>
                <a:latin typeface="Geneva"/>
                <a:cs typeface="Geneva"/>
              </a:rPr>
              <a:t> Shams</a:t>
            </a:r>
            <a:r>
              <a:rPr lang="en-US" sz="2800" b="1" baseline="30000" dirty="0" smtClean="0">
                <a:solidFill>
                  <a:schemeClr val="bg1"/>
                </a:solidFill>
                <a:latin typeface="Geneva"/>
                <a:cs typeface="Geneva"/>
              </a:rPr>
              <a:t>1</a:t>
            </a:r>
            <a:r>
              <a:rPr lang="en-US" sz="2800" b="1" dirty="0" smtClean="0">
                <a:solidFill>
                  <a:schemeClr val="bg1"/>
                </a:solidFill>
                <a:latin typeface="Geneva"/>
                <a:cs typeface="Geneva"/>
              </a:rPr>
              <a:t>,  </a:t>
            </a:r>
            <a:r>
              <a:rPr lang="en-US" sz="2800" b="1" dirty="0" err="1" smtClean="0">
                <a:solidFill>
                  <a:schemeClr val="bg1"/>
                </a:solidFill>
                <a:latin typeface="Geneva"/>
                <a:cs typeface="Geneva"/>
              </a:rPr>
              <a:t>Bahareh</a:t>
            </a:r>
            <a:r>
              <a:rPr lang="en-US" sz="2800" b="1" dirty="0" smtClean="0">
                <a:solidFill>
                  <a:schemeClr val="bg1"/>
                </a:solidFill>
                <a:latin typeface="Geneva"/>
                <a:cs typeface="Geneva"/>
              </a:rPr>
              <a:t> Inanloo</a:t>
            </a:r>
            <a:r>
              <a:rPr lang="en-US" sz="2800" b="1" baseline="30000" dirty="0" smtClean="0">
                <a:solidFill>
                  <a:schemeClr val="bg1"/>
                </a:solidFill>
                <a:latin typeface="Geneva"/>
                <a:cs typeface="Geneva"/>
              </a:rPr>
              <a:t>1</a:t>
            </a:r>
            <a:r>
              <a:rPr lang="en-US" sz="2800" b="1" dirty="0" smtClean="0">
                <a:solidFill>
                  <a:schemeClr val="bg1"/>
                </a:solidFill>
                <a:latin typeface="Geneva"/>
                <a:cs typeface="Geneva"/>
              </a:rPr>
              <a:t>,  Albert Gan</a:t>
            </a:r>
            <a:r>
              <a:rPr lang="en-US" sz="2800" b="1" baseline="30000" dirty="0" smtClean="0">
                <a:solidFill>
                  <a:schemeClr val="bg1"/>
                </a:solidFill>
                <a:latin typeface="Geneva"/>
                <a:cs typeface="Geneva"/>
              </a:rPr>
              <a:t>1</a:t>
            </a:r>
            <a:r>
              <a:rPr lang="sv-SE" sz="2800" b="1" dirty="0" smtClean="0">
                <a:solidFill>
                  <a:schemeClr val="bg1"/>
                </a:solidFill>
                <a:latin typeface="Geneva"/>
                <a:cs typeface="Geneva"/>
              </a:rPr>
              <a:t> </a:t>
            </a:r>
            <a:endParaRPr lang="en-US" sz="2800" b="1" dirty="0" smtClean="0">
              <a:solidFill>
                <a:schemeClr val="bg1"/>
              </a:solidFill>
              <a:latin typeface="Geneva"/>
              <a:cs typeface="Geneva"/>
            </a:endParaRPr>
          </a:p>
          <a:p>
            <a:pPr algn="ctr" defTabSz="2668871" eaLnBrk="1" hangingPunct="1">
              <a:defRPr/>
            </a:pPr>
            <a:endParaRPr lang="en-US" sz="1100" b="1" dirty="0" smtClean="0">
              <a:solidFill>
                <a:schemeClr val="bg1"/>
              </a:solidFill>
              <a:latin typeface="Geneva"/>
              <a:cs typeface="Geneva"/>
            </a:endParaRPr>
          </a:p>
          <a:p>
            <a:pPr algn="ctr" defTabSz="2668871" eaLnBrk="1" hangingPunct="1">
              <a:defRPr/>
            </a:pPr>
            <a:r>
              <a:rPr lang="en-US" sz="2300" b="1" baseline="30000" dirty="0" smtClean="0">
                <a:solidFill>
                  <a:schemeClr val="bg1"/>
                </a:solidFill>
                <a:latin typeface="Geneva"/>
                <a:cs typeface="Geneva"/>
              </a:rPr>
              <a:t>1</a:t>
            </a:r>
            <a:r>
              <a:rPr lang="en-US" sz="2300" b="1" dirty="0" smtClean="0">
                <a:solidFill>
                  <a:schemeClr val="bg1"/>
                </a:solidFill>
                <a:latin typeface="Geneva"/>
                <a:cs typeface="Geneva"/>
              </a:rPr>
              <a:t>Department </a:t>
            </a:r>
            <a:r>
              <a:rPr lang="en-US" sz="2300" b="1" dirty="0">
                <a:solidFill>
                  <a:schemeClr val="bg1"/>
                </a:solidFill>
                <a:latin typeface="Geneva"/>
                <a:cs typeface="Geneva"/>
              </a:rPr>
              <a:t>of Civil and Environmental Engineering, Florida International University, Miami, FL, </a:t>
            </a:r>
            <a:r>
              <a:rPr lang="en-US" sz="2300" b="1" dirty="0" smtClean="0">
                <a:solidFill>
                  <a:schemeClr val="bg1"/>
                </a:solidFill>
                <a:latin typeface="Geneva"/>
                <a:cs typeface="Geneva"/>
              </a:rPr>
              <a:t>33199</a:t>
            </a:r>
            <a:endParaRPr lang="en-US" sz="2300" b="1" dirty="0">
              <a:solidFill>
                <a:srgbClr val="FF0000"/>
              </a:solidFill>
              <a:latin typeface="Geneva"/>
              <a:cs typeface="Geneva"/>
            </a:endParaRPr>
          </a:p>
        </p:txBody>
      </p:sp>
      <p:sp>
        <p:nvSpPr>
          <p:cNvPr id="95" name="Text Box 189"/>
          <p:cNvSpPr txBox="1">
            <a:spLocks noChangeArrowheads="1"/>
          </p:cNvSpPr>
          <p:nvPr/>
        </p:nvSpPr>
        <p:spPr bwMode="auto">
          <a:xfrm>
            <a:off x="11226805" y="5130807"/>
            <a:ext cx="508001" cy="337492"/>
          </a:xfrm>
          <a:prstGeom prst="rect">
            <a:avLst/>
          </a:prstGeom>
          <a:noFill/>
          <a:ln w="9525">
            <a:noFill/>
            <a:miter lim="800000"/>
            <a:headEnd/>
            <a:tailEnd/>
          </a:ln>
          <a:effectLst/>
        </p:spPr>
        <p:txBody>
          <a:bodyPr lIns="59901" tIns="29954" rIns="59901" bIns="29954">
            <a:spAutoFit/>
          </a:bodyPr>
          <a:lstStyle/>
          <a:p>
            <a:pPr defTabSz="2873488">
              <a:spcBef>
                <a:spcPct val="50000"/>
              </a:spcBef>
            </a:pPr>
            <a:endParaRPr lang="en-US" dirty="0">
              <a:solidFill>
                <a:schemeClr val="bg1"/>
              </a:solidFill>
              <a:latin typeface="Geneva"/>
              <a:cs typeface="Geneva"/>
            </a:endParaRPr>
          </a:p>
        </p:txBody>
      </p:sp>
      <p:sp>
        <p:nvSpPr>
          <p:cNvPr id="55" name="TextBox 54"/>
          <p:cNvSpPr txBox="1"/>
          <p:nvPr/>
        </p:nvSpPr>
        <p:spPr>
          <a:xfrm>
            <a:off x="3169925" y="19862807"/>
            <a:ext cx="4978401" cy="337492"/>
          </a:xfrm>
          <a:prstGeom prst="rect">
            <a:avLst/>
          </a:prstGeom>
          <a:noFill/>
        </p:spPr>
        <p:txBody>
          <a:bodyPr wrap="square" lIns="59901" tIns="29954" rIns="59901" bIns="29954" rtlCol="0">
            <a:spAutoFit/>
          </a:bodyPr>
          <a:lstStyle/>
          <a:p>
            <a:pPr algn="ctr"/>
            <a:r>
              <a:rPr lang="en-US" dirty="0" smtClean="0">
                <a:solidFill>
                  <a:schemeClr val="bg1"/>
                </a:solidFill>
                <a:latin typeface="Geneva"/>
                <a:cs typeface="Geneva"/>
              </a:rPr>
              <a:t>Figure 2 </a:t>
            </a:r>
            <a:endParaRPr lang="en-US" dirty="0">
              <a:solidFill>
                <a:schemeClr val="bg1"/>
              </a:solidFill>
              <a:latin typeface="Geneva"/>
              <a:cs typeface="Geneva"/>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18832008"/>
              </p:ext>
            </p:extLst>
          </p:nvPr>
        </p:nvGraphicFramePr>
        <p:xfrm>
          <a:off x="609607" y="1749427"/>
          <a:ext cx="423335" cy="132292"/>
        </p:xfrm>
        <a:graphic>
          <a:graphicData uri="http://schemas.openxmlformats.org/presentationml/2006/ole">
            <mc:AlternateContent xmlns:mc="http://schemas.openxmlformats.org/markup-compatibility/2006">
              <mc:Choice xmlns:v="urn:schemas-microsoft-com:vml" Requires="v">
                <p:oleObj spid="_x0000_s1322" name="Equation" r:id="rId3" imgW="639720" imgH="228240" progId="Equation.3">
                  <p:embed/>
                </p:oleObj>
              </mc:Choice>
              <mc:Fallback>
                <p:oleObj name="Equation" r:id="rId3" imgW="639720" imgH="228240" progId="Equation.3">
                  <p:embed/>
                  <p:pic>
                    <p:nvPicPr>
                      <p:cNvPr id="0" name="Picture 2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7" y="1749427"/>
                        <a:ext cx="423335" cy="132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457200" y="4419600"/>
            <a:ext cx="10134600" cy="432319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lIns="59901" tIns="29954" rIns="59901" bIns="29954" rtlCol="0">
            <a:spAutoFit/>
          </a:bodyPr>
          <a:lstStyle/>
          <a:p>
            <a:r>
              <a:rPr lang="en-US" sz="2800" dirty="0" smtClean="0">
                <a:latin typeface="Arial" pitchFamily="34" charset="0"/>
                <a:cs typeface="Arial" pitchFamily="34" charset="0"/>
              </a:rPr>
              <a:t>Objectives of this study is to develop a framework for evaluating service vulnerabilities based on individual system failure probabilities and overall impact on traffic flow to identify:</a:t>
            </a:r>
          </a:p>
          <a:p>
            <a:pPr marL="514350" lvl="0" indent="-514350">
              <a:spcBef>
                <a:spcPts val="600"/>
              </a:spcBef>
              <a:spcAft>
                <a:spcPts val="600"/>
              </a:spcAft>
              <a:buFont typeface="+mj-lt"/>
              <a:buAutoNum type="arabicPeriod"/>
            </a:pPr>
            <a:r>
              <a:rPr lang="en-US" sz="2800" dirty="0" smtClean="0">
                <a:latin typeface="Arial" pitchFamily="34" charset="0"/>
                <a:cs typeface="Arial" pitchFamily="34" charset="0"/>
              </a:rPr>
              <a:t>Similarities in service interruption profiles in linear systems (transportation, water/sewer);</a:t>
            </a:r>
          </a:p>
          <a:p>
            <a:pPr marL="514350" lvl="0" indent="-514350">
              <a:spcBef>
                <a:spcPts val="600"/>
              </a:spcBef>
              <a:spcAft>
                <a:spcPts val="600"/>
              </a:spcAft>
              <a:buFont typeface="+mj-lt"/>
              <a:buAutoNum type="arabicPeriod"/>
            </a:pPr>
            <a:r>
              <a:rPr lang="en-US" sz="2800" dirty="0" smtClean="0">
                <a:latin typeface="Arial" pitchFamily="34" charset="0"/>
                <a:cs typeface="Arial" pitchFamily="34" charset="0"/>
              </a:rPr>
              <a:t>How service failure events relate to one another in infrastructure networks; </a:t>
            </a:r>
          </a:p>
          <a:p>
            <a:pPr marL="514350" lvl="0" indent="-514350">
              <a:spcBef>
                <a:spcPts val="600"/>
              </a:spcBef>
              <a:spcAft>
                <a:spcPts val="600"/>
              </a:spcAft>
              <a:buFont typeface="+mj-lt"/>
              <a:buAutoNum type="arabicPeriod"/>
            </a:pPr>
            <a:r>
              <a:rPr lang="en-US" sz="2800" dirty="0" smtClean="0">
                <a:latin typeface="Arial" pitchFamily="34" charset="0"/>
                <a:cs typeface="Arial" pitchFamily="34" charset="0"/>
              </a:rPr>
              <a:t>How maintenance schedules can be coordinated to reduce service interruptions and reduce maintenance costs.</a:t>
            </a:r>
            <a:endParaRPr lang="en-US" sz="2800" dirty="0">
              <a:latin typeface="Arial" pitchFamily="34" charset="0"/>
              <a:cs typeface="Arial" pitchFamily="34" charset="0"/>
            </a:endParaRPr>
          </a:p>
        </p:txBody>
      </p:sp>
      <p:pic>
        <p:nvPicPr>
          <p:cNvPr id="1084" name="Picture 60" descr="http://wordpress.fiu.edu/ucr/files/accept1.jpg"/>
          <p:cNvPicPr>
            <a:picLocks noChangeAspect="1" noChangeArrowheads="1"/>
          </p:cNvPicPr>
          <p:nvPr/>
        </p:nvPicPr>
        <p:blipFill>
          <a:blip r:embed="rId5" cstate="print"/>
          <a:srcRect l="20180" t="51351" r="29369" b="4293"/>
          <a:stretch>
            <a:fillRect/>
          </a:stretch>
        </p:blipFill>
        <p:spPr bwMode="auto">
          <a:xfrm>
            <a:off x="0" y="457200"/>
            <a:ext cx="3429000" cy="2357438"/>
          </a:xfrm>
          <a:prstGeom prst="rect">
            <a:avLst/>
          </a:prstGeom>
          <a:noFill/>
        </p:spPr>
      </p:pic>
      <p:sp>
        <p:nvSpPr>
          <p:cNvPr id="15" name="TextBox 14"/>
          <p:cNvSpPr txBox="1"/>
          <p:nvPr/>
        </p:nvSpPr>
        <p:spPr>
          <a:xfrm>
            <a:off x="381000" y="13452692"/>
            <a:ext cx="4343400" cy="3108533"/>
          </a:xfrm>
          <a:prstGeom prst="rect">
            <a:avLst/>
          </a:prstGeom>
          <a:solidFill>
            <a:schemeClr val="bg1"/>
          </a:solidFill>
        </p:spPr>
        <p:txBody>
          <a:bodyPr wrap="square" lIns="91431" tIns="45715" rIns="91431" bIns="45715" rtlCol="0">
            <a:spAutoFit/>
          </a:bodyPr>
          <a:lstStyle/>
          <a:p>
            <a:r>
              <a:rPr lang="en-US" sz="2800" b="1" dirty="0" smtClean="0"/>
              <a:t>Case study: </a:t>
            </a:r>
            <a:r>
              <a:rPr lang="en-US" sz="2800" dirty="0" smtClean="0"/>
              <a:t>Quantitative risk analyses were conducted for the impacts on transportation network due to pipeline network failures in water and sewer utility lines.</a:t>
            </a:r>
          </a:p>
        </p:txBody>
      </p:sp>
      <p:sp>
        <p:nvSpPr>
          <p:cNvPr id="20" name="TextBox 19"/>
          <p:cNvSpPr txBox="1"/>
          <p:nvPr/>
        </p:nvSpPr>
        <p:spPr>
          <a:xfrm>
            <a:off x="0" y="11734800"/>
            <a:ext cx="21564600" cy="769441"/>
          </a:xfrm>
          <a:prstGeom prst="rect">
            <a:avLst/>
          </a:prstGeom>
          <a:noFill/>
        </p:spPr>
        <p:txBody>
          <a:bodyPr wrap="square" rtlCol="0">
            <a:spAutoFit/>
          </a:bodyPr>
          <a:lstStyle/>
          <a:p>
            <a:pPr algn="ctr"/>
            <a:r>
              <a:rPr lang="en-US" sz="4400" b="1" dirty="0" smtClean="0">
                <a:solidFill>
                  <a:srgbClr val="F8F8F8"/>
                </a:solidFill>
                <a:latin typeface="Geneva"/>
                <a:cs typeface="Geneva"/>
              </a:rPr>
              <a:t>Results</a:t>
            </a:r>
            <a:endParaRPr lang="en-US" sz="4400" b="1" dirty="0">
              <a:latin typeface="Geneva"/>
              <a:cs typeface="Geneva"/>
            </a:endParaRPr>
          </a:p>
        </p:txBody>
      </p:sp>
      <p:sp>
        <p:nvSpPr>
          <p:cNvPr id="77" name="TextBox 76"/>
          <p:cNvSpPr txBox="1"/>
          <p:nvPr/>
        </p:nvSpPr>
        <p:spPr>
          <a:xfrm>
            <a:off x="0" y="3352800"/>
            <a:ext cx="10629900" cy="1046440"/>
          </a:xfrm>
          <a:prstGeom prst="rect">
            <a:avLst/>
          </a:prstGeom>
          <a:noFill/>
        </p:spPr>
        <p:txBody>
          <a:bodyPr wrap="square" rtlCol="0">
            <a:spAutoFit/>
          </a:bodyPr>
          <a:lstStyle/>
          <a:p>
            <a:pPr algn="ctr"/>
            <a:r>
              <a:rPr lang="en-US" sz="4400" b="1" dirty="0">
                <a:solidFill>
                  <a:srgbClr val="F8F8F8"/>
                </a:solidFill>
                <a:latin typeface="Geneva"/>
                <a:cs typeface="Geneva"/>
              </a:rPr>
              <a:t>Background and Objectives</a:t>
            </a:r>
            <a:endParaRPr lang="en-US" sz="4400" b="1" dirty="0">
              <a:latin typeface="Geneva"/>
              <a:cs typeface="Geneva"/>
            </a:endParaRPr>
          </a:p>
          <a:p>
            <a:pPr algn="ctr"/>
            <a:endParaRPr lang="en-US" dirty="0"/>
          </a:p>
        </p:txBody>
      </p:sp>
      <p:sp>
        <p:nvSpPr>
          <p:cNvPr id="85" name="TextBox 84"/>
          <p:cNvSpPr txBox="1"/>
          <p:nvPr/>
        </p:nvSpPr>
        <p:spPr>
          <a:xfrm>
            <a:off x="10972800" y="3352800"/>
            <a:ext cx="21945600" cy="1046440"/>
          </a:xfrm>
          <a:prstGeom prst="rect">
            <a:avLst/>
          </a:prstGeom>
          <a:noFill/>
        </p:spPr>
        <p:txBody>
          <a:bodyPr wrap="square" rtlCol="0">
            <a:spAutoFit/>
          </a:bodyPr>
          <a:lstStyle/>
          <a:p>
            <a:pPr algn="ctr"/>
            <a:r>
              <a:rPr lang="en-US" sz="4400" b="1" dirty="0">
                <a:solidFill>
                  <a:srgbClr val="F8F8F8"/>
                </a:solidFill>
                <a:latin typeface="Geneva"/>
                <a:cs typeface="Geneva"/>
              </a:rPr>
              <a:t>Materials and Methods</a:t>
            </a:r>
          </a:p>
          <a:p>
            <a:pPr algn="ctr"/>
            <a:endParaRPr lang="en-US" dirty="0"/>
          </a:p>
        </p:txBody>
      </p:sp>
      <p:sp>
        <p:nvSpPr>
          <p:cNvPr id="91" name="TextBox 90"/>
          <p:cNvSpPr txBox="1"/>
          <p:nvPr/>
        </p:nvSpPr>
        <p:spPr>
          <a:xfrm>
            <a:off x="22231350" y="19507200"/>
            <a:ext cx="10687050" cy="769441"/>
          </a:xfrm>
          <a:prstGeom prst="rect">
            <a:avLst/>
          </a:prstGeom>
          <a:noFill/>
          <a:ln>
            <a:noFill/>
          </a:ln>
        </p:spPr>
        <p:txBody>
          <a:bodyPr wrap="square" rtlCol="0">
            <a:spAutoFit/>
          </a:bodyPr>
          <a:lstStyle/>
          <a:p>
            <a:pPr algn="ctr"/>
            <a:r>
              <a:rPr lang="en-US" sz="4400" b="1" dirty="0" smtClean="0">
                <a:solidFill>
                  <a:srgbClr val="F8F8F8"/>
                </a:solidFill>
                <a:latin typeface="Geneva"/>
                <a:cs typeface="Geneva"/>
              </a:rPr>
              <a:t>Acknowledgments</a:t>
            </a:r>
            <a:endParaRPr lang="en-US" sz="4400" dirty="0"/>
          </a:p>
        </p:txBody>
      </p:sp>
      <p:sp>
        <p:nvSpPr>
          <p:cNvPr id="45" name="TextBox 44"/>
          <p:cNvSpPr txBox="1"/>
          <p:nvPr/>
        </p:nvSpPr>
        <p:spPr>
          <a:xfrm>
            <a:off x="21869400" y="20345400"/>
            <a:ext cx="10744200" cy="1353155"/>
          </a:xfrm>
          <a:prstGeom prst="rect">
            <a:avLst/>
          </a:prstGeom>
          <a:solidFill>
            <a:schemeClr val="bg1"/>
          </a:solidFill>
        </p:spPr>
        <p:txBody>
          <a:bodyPr wrap="square" lIns="59901" tIns="29954" rIns="59901" bIns="29954" rtlCol="0">
            <a:spAutoFit/>
          </a:bodyPr>
          <a:lstStyle/>
          <a:p>
            <a:r>
              <a:rPr lang="en-US" sz="2800" dirty="0" smtClean="0">
                <a:latin typeface="Arial" pitchFamily="34" charset="0"/>
                <a:cs typeface="Arial" pitchFamily="34" charset="0"/>
              </a:rPr>
              <a:t>Partial funding for this research has been provided by The National Center for Transportation Systems Productivity and Management (NCTSPM), Georgia Institute of Technology.</a:t>
            </a:r>
          </a:p>
        </p:txBody>
      </p:sp>
      <p:sp>
        <p:nvSpPr>
          <p:cNvPr id="94" name="TextBox 93"/>
          <p:cNvSpPr txBox="1"/>
          <p:nvPr/>
        </p:nvSpPr>
        <p:spPr>
          <a:xfrm>
            <a:off x="22098000" y="11811000"/>
            <a:ext cx="10476887" cy="769441"/>
          </a:xfrm>
          <a:prstGeom prst="rect">
            <a:avLst/>
          </a:prstGeom>
          <a:noFill/>
        </p:spPr>
        <p:txBody>
          <a:bodyPr wrap="square" rtlCol="0">
            <a:spAutoFit/>
          </a:bodyPr>
          <a:lstStyle/>
          <a:p>
            <a:pPr algn="ctr"/>
            <a:r>
              <a:rPr lang="en-US" sz="4400" b="1" dirty="0" smtClean="0">
                <a:solidFill>
                  <a:srgbClr val="F8F8F8"/>
                </a:solidFill>
                <a:latin typeface="Geneva"/>
                <a:cs typeface="Geneva"/>
              </a:rPr>
              <a:t>Conclusions</a:t>
            </a:r>
            <a:endParaRPr lang="en-US" sz="4400" b="1" dirty="0">
              <a:latin typeface="Geneva"/>
              <a:cs typeface="Geneva"/>
            </a:endParaRPr>
          </a:p>
        </p:txBody>
      </p:sp>
      <p:sp>
        <p:nvSpPr>
          <p:cNvPr id="96" name="TextBox 95"/>
          <p:cNvSpPr txBox="1"/>
          <p:nvPr/>
        </p:nvSpPr>
        <p:spPr>
          <a:xfrm>
            <a:off x="21945600" y="12801601"/>
            <a:ext cx="10591800" cy="6553200"/>
          </a:xfrm>
          <a:prstGeom prst="rect">
            <a:avLst/>
          </a:prstGeom>
          <a:solidFill>
            <a:schemeClr val="bg1"/>
          </a:solidFill>
        </p:spPr>
        <p:txBody>
          <a:bodyPr wrap="square" lIns="59901" tIns="29954" rIns="59901" bIns="29954" rtlCol="0">
            <a:spAutoFit/>
          </a:bodyPr>
          <a:lstStyle/>
          <a:p>
            <a:r>
              <a:rPr lang="en-US" sz="2800" dirty="0" smtClean="0"/>
              <a:t>A quantitative risk assessment methodology was developed for estimating vulnerability and impacts for linear infrastructure networks (traffic, water and sewer pipelines). </a:t>
            </a:r>
            <a:r>
              <a:rPr lang="en-US" sz="1000" dirty="0" smtClean="0"/>
              <a:t> </a:t>
            </a:r>
          </a:p>
          <a:p>
            <a:pPr marL="514350" indent="-514350">
              <a:buFont typeface="Wingdings" pitchFamily="2" charset="2"/>
              <a:buChar char="§"/>
            </a:pPr>
            <a:r>
              <a:rPr lang="en-US" sz="2800" dirty="0" smtClean="0"/>
              <a:t>Mapping of pipeline networks which can impact the traffic network based on service failure allowed identification potential vulnerabilities on traffic flow. </a:t>
            </a:r>
          </a:p>
          <a:p>
            <a:pPr marL="514350" indent="-514350">
              <a:buFont typeface="Wingdings" pitchFamily="2" charset="2"/>
              <a:buChar char="§"/>
            </a:pPr>
            <a:r>
              <a:rPr lang="en-US" sz="2800" dirty="0" smtClean="0"/>
              <a:t>Spatial analyses using </a:t>
            </a:r>
            <a:r>
              <a:rPr lang="en-US" sz="2800" dirty="0" err="1" smtClean="0"/>
              <a:t>ArcGIS</a:t>
            </a:r>
            <a:r>
              <a:rPr lang="en-US" sz="2800" dirty="0" smtClean="0"/>
              <a:t> allowed visualization of the vulnerable areas, areas with different levels of vulnerabilities, and quantification of the potential impacts (i.e., area, number of people, traffic delays).</a:t>
            </a:r>
          </a:p>
          <a:p>
            <a:pPr marL="514350" indent="-514350">
              <a:buFont typeface="Wingdings" pitchFamily="2" charset="2"/>
              <a:buChar char="§"/>
            </a:pPr>
            <a:r>
              <a:rPr lang="en-US" sz="2800" dirty="0" smtClean="0"/>
              <a:t>The methodology can be used as a management tool for allocating resources to reduce the service interruptions. </a:t>
            </a:r>
          </a:p>
          <a:p>
            <a:pPr marL="514350" lvl="0" indent="-514350">
              <a:buFont typeface="Wingdings" pitchFamily="2" charset="2"/>
              <a:buChar char="§"/>
            </a:pPr>
            <a:r>
              <a:rPr lang="en-US" sz="2800" dirty="0" smtClean="0"/>
              <a:t>Integrated analysis of infrastructure networks is an effective tool for smart maintenance planning to improve service quality and reduce maintenance costs.</a:t>
            </a:r>
          </a:p>
        </p:txBody>
      </p:sp>
      <p:sp>
        <p:nvSpPr>
          <p:cNvPr id="123" name="TextBox 122"/>
          <p:cNvSpPr txBox="1"/>
          <p:nvPr/>
        </p:nvSpPr>
        <p:spPr>
          <a:xfrm>
            <a:off x="11201400" y="4191000"/>
            <a:ext cx="11353800" cy="7140406"/>
          </a:xfrm>
          <a:prstGeom prst="rect">
            <a:avLst/>
          </a:prstGeom>
          <a:solidFill>
            <a:schemeClr val="bg1"/>
          </a:solidFill>
        </p:spPr>
        <p:txBody>
          <a:bodyPr wrap="square" lIns="91431" tIns="45715" rIns="91431" bIns="45715" rtlCol="0">
            <a:spAutoFit/>
          </a:bodyPr>
          <a:lstStyle/>
          <a:p>
            <a:r>
              <a:rPr lang="en-US" sz="2800" dirty="0" smtClean="0"/>
              <a:t>A multilevel quantitative risk assessment methodology was developed to quantify the impacts on transportation networks due to pipeline failures (i.e., water and sewer).  Vulnerability of the service networks for transportation and pipelines systems were identified based on failure characteristics of each network as follows: </a:t>
            </a:r>
          </a:p>
          <a:p>
            <a:pPr marL="514350" indent="-514350">
              <a:buFont typeface="Wingdings" pitchFamily="2" charset="2"/>
              <a:buChar char="§"/>
            </a:pPr>
            <a:r>
              <a:rPr lang="en-US" sz="2800" dirty="0" smtClean="0">
                <a:solidFill>
                  <a:schemeClr val="dk1"/>
                </a:solidFill>
                <a:latin typeface="Arial" pitchFamily="34" charset="0"/>
                <a:cs typeface="Arial" pitchFamily="34" charset="0"/>
              </a:rPr>
              <a:t>Failure probabilities of water and sewer systems and the effects on the transportation were analyzed using </a:t>
            </a:r>
            <a:r>
              <a:rPr lang="en-US" sz="2800" dirty="0" err="1" smtClean="0">
                <a:solidFill>
                  <a:schemeClr val="dk1"/>
                </a:solidFill>
                <a:latin typeface="Arial" pitchFamily="34" charset="0"/>
                <a:cs typeface="Arial" pitchFamily="34" charset="0"/>
              </a:rPr>
              <a:t>ArcGIS</a:t>
            </a:r>
            <a:r>
              <a:rPr lang="en-US" sz="2800" dirty="0" smtClean="0">
                <a:solidFill>
                  <a:schemeClr val="dk1"/>
                </a:solidFill>
                <a:latin typeface="Arial" pitchFamily="34" charset="0"/>
                <a:cs typeface="Arial" pitchFamily="34" charset="0"/>
              </a:rPr>
              <a:t>.  </a:t>
            </a:r>
          </a:p>
          <a:p>
            <a:pPr marL="514350" indent="-514350">
              <a:buFont typeface="Wingdings" pitchFamily="2" charset="2"/>
              <a:buChar char="§"/>
            </a:pPr>
            <a:r>
              <a:rPr lang="en-US" sz="2800" dirty="0" smtClean="0">
                <a:solidFill>
                  <a:schemeClr val="dk1"/>
                </a:solidFill>
                <a:latin typeface="Arial" pitchFamily="34" charset="0"/>
                <a:cs typeface="Arial" pitchFamily="34" charset="0"/>
              </a:rPr>
              <a:t>Affected service areas, number of vehicles, and delays in transportation (vehicle-hours) were quantified for a case study area located in downtown Miami, Florida.  </a:t>
            </a:r>
          </a:p>
          <a:p>
            <a:pPr marL="514350" indent="-514350">
              <a:buFont typeface="Wingdings" pitchFamily="2" charset="2"/>
              <a:buChar char="§"/>
            </a:pPr>
            <a:r>
              <a:rPr lang="en-US" sz="2800" dirty="0" smtClean="0">
                <a:solidFill>
                  <a:schemeClr val="dk1"/>
                </a:solidFill>
                <a:latin typeface="Arial" pitchFamily="34" charset="0"/>
                <a:cs typeface="Arial" pitchFamily="34" charset="0"/>
              </a:rPr>
              <a:t>Impacts on traffic flow were evaluated by segmentation based on the node based connections and visualized by </a:t>
            </a:r>
            <a:r>
              <a:rPr lang="en-US" sz="2800" dirty="0" err="1" smtClean="0">
                <a:solidFill>
                  <a:schemeClr val="dk1"/>
                </a:solidFill>
                <a:latin typeface="Arial" pitchFamily="34" charset="0"/>
                <a:cs typeface="Arial" pitchFamily="34" charset="0"/>
              </a:rPr>
              <a:t>ArcGIS</a:t>
            </a:r>
            <a:r>
              <a:rPr lang="en-US" sz="2800" dirty="0" smtClean="0">
                <a:solidFill>
                  <a:schemeClr val="dk1"/>
                </a:solidFill>
                <a:latin typeface="Arial" pitchFamily="34" charset="0"/>
                <a:cs typeface="Arial" pitchFamily="34" charset="0"/>
              </a:rPr>
              <a:t>.  </a:t>
            </a:r>
          </a:p>
          <a:p>
            <a:pPr marL="514350" indent="-514350">
              <a:buFont typeface="Wingdings" pitchFamily="2" charset="2"/>
              <a:buChar char="§"/>
            </a:pPr>
            <a:r>
              <a:rPr lang="en-US" sz="2800" dirty="0" smtClean="0">
                <a:solidFill>
                  <a:schemeClr val="dk1"/>
                </a:solidFill>
                <a:latin typeface="Arial" pitchFamily="34" charset="0"/>
                <a:cs typeface="Arial" pitchFamily="34" charset="0"/>
              </a:rPr>
              <a:t>Annual average daily traffic (AADT) data was used to assess the traffic impacts for affected links.  </a:t>
            </a:r>
          </a:p>
          <a:p>
            <a:pPr marL="514350" indent="-514350">
              <a:buFont typeface="Wingdings" pitchFamily="2" charset="2"/>
              <a:buChar char="§"/>
            </a:pPr>
            <a:r>
              <a:rPr lang="en-US" sz="2800" dirty="0" smtClean="0"/>
              <a:t>Consequences of service failures were quantified and visualized by integrating failure data into </a:t>
            </a:r>
            <a:r>
              <a:rPr lang="en-US" sz="2800" dirty="0" err="1" smtClean="0"/>
              <a:t>ArcGIS</a:t>
            </a:r>
            <a:r>
              <a:rPr lang="en-US" sz="2800" dirty="0" smtClean="0"/>
              <a:t> to estimate the traffic impacts.</a:t>
            </a:r>
            <a:endParaRPr lang="en-US" sz="2800" dirty="0" smtClean="0">
              <a:solidFill>
                <a:schemeClr val="dk1"/>
              </a:solidFill>
              <a:latin typeface="Arial" pitchFamily="34" charset="0"/>
              <a:cs typeface="Arial" pitchFamily="34" charset="0"/>
            </a:endParaRPr>
          </a:p>
        </p:txBody>
      </p:sp>
      <p:grpSp>
        <p:nvGrpSpPr>
          <p:cNvPr id="78" name="Group 77"/>
          <p:cNvGrpSpPr/>
          <p:nvPr/>
        </p:nvGrpSpPr>
        <p:grpSpPr>
          <a:xfrm>
            <a:off x="23012400" y="4267200"/>
            <a:ext cx="9525000" cy="7086599"/>
            <a:chOff x="76200" y="1219200"/>
            <a:chExt cx="6324600" cy="4724400"/>
          </a:xfrm>
        </p:grpSpPr>
        <p:sp>
          <p:nvSpPr>
            <p:cNvPr id="79" name="Rectangle 78"/>
            <p:cNvSpPr/>
            <p:nvPr/>
          </p:nvSpPr>
          <p:spPr>
            <a:xfrm>
              <a:off x="76200" y="1219200"/>
              <a:ext cx="6324600" cy="469846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p:cNvPicPr/>
            <p:nvPr/>
          </p:nvPicPr>
          <p:blipFill>
            <a:blip r:embed="rId6" cstate="print"/>
            <a:srcRect/>
            <a:stretch>
              <a:fillRect/>
            </a:stretch>
          </p:blipFill>
          <p:spPr bwMode="auto">
            <a:xfrm>
              <a:off x="304800" y="1219200"/>
              <a:ext cx="5943600" cy="4724400"/>
            </a:xfrm>
            <a:prstGeom prst="rect">
              <a:avLst/>
            </a:prstGeom>
            <a:noFill/>
            <a:ln w="9525">
              <a:noFill/>
              <a:miter lim="800000"/>
              <a:headEnd/>
              <a:tailEnd/>
            </a:ln>
          </p:spPr>
        </p:pic>
      </p:grpSp>
      <p:pic>
        <p:nvPicPr>
          <p:cNvPr id="81" name="Picture 2" descr="https://encrypted-tbn0.gstatic.com/images?q=tbn:ANd9GcTF5JOMh8taBe3H3C-WveWi6sLtK26lp5tNVNJSiScE95GDqTOhSQ"/>
          <p:cNvPicPr>
            <a:picLocks noChangeAspect="1" noChangeArrowheads="1"/>
          </p:cNvPicPr>
          <p:nvPr/>
        </p:nvPicPr>
        <p:blipFill>
          <a:blip r:embed="rId7" cstate="print"/>
          <a:srcRect/>
          <a:stretch>
            <a:fillRect/>
          </a:stretch>
        </p:blipFill>
        <p:spPr bwMode="auto">
          <a:xfrm>
            <a:off x="533400" y="9067800"/>
            <a:ext cx="3055374" cy="2104814"/>
          </a:xfrm>
          <a:prstGeom prst="rect">
            <a:avLst/>
          </a:prstGeom>
          <a:noFill/>
          <a:ln w="28575">
            <a:solidFill>
              <a:srgbClr val="FF0000"/>
            </a:solidFill>
          </a:ln>
        </p:spPr>
      </p:pic>
      <p:pic>
        <p:nvPicPr>
          <p:cNvPr id="84" name="Picture 5" descr="portland-sink-hole-2006"/>
          <p:cNvPicPr>
            <a:picLocks noChangeAspect="1" noChangeArrowheads="1"/>
          </p:cNvPicPr>
          <p:nvPr/>
        </p:nvPicPr>
        <p:blipFill>
          <a:blip r:embed="rId8" cstate="print"/>
          <a:srcRect/>
          <a:stretch>
            <a:fillRect/>
          </a:stretch>
        </p:blipFill>
        <p:spPr bwMode="auto">
          <a:xfrm>
            <a:off x="3962400" y="9067800"/>
            <a:ext cx="3042947" cy="21336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86" name="Picture 6" descr="http://media.cmgdigital.com/shared/img/photos/2013/05/22/fa/1f/water-main.jpg"/>
          <p:cNvPicPr>
            <a:picLocks noChangeAspect="1" noChangeArrowheads="1"/>
          </p:cNvPicPr>
          <p:nvPr/>
        </p:nvPicPr>
        <p:blipFill>
          <a:blip r:embed="rId9" cstate="print"/>
          <a:srcRect/>
          <a:stretch>
            <a:fillRect/>
          </a:stretch>
        </p:blipFill>
        <p:spPr bwMode="auto">
          <a:xfrm>
            <a:off x="23241000" y="4419600"/>
            <a:ext cx="1219200" cy="943318"/>
          </a:xfrm>
          <a:prstGeom prst="rect">
            <a:avLst/>
          </a:prstGeom>
          <a:noFill/>
          <a:ln w="12700">
            <a:solidFill>
              <a:srgbClr val="FF0000"/>
            </a:solidFill>
          </a:ln>
        </p:spPr>
      </p:pic>
      <p:sp>
        <p:nvSpPr>
          <p:cNvPr id="98" name="Rectangle 97"/>
          <p:cNvSpPr/>
          <p:nvPr/>
        </p:nvSpPr>
        <p:spPr>
          <a:xfrm>
            <a:off x="1447800" y="12725400"/>
            <a:ext cx="6781800"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smtClean="0">
                <a:solidFill>
                  <a:schemeClr val="tx1"/>
                </a:solidFill>
                <a:latin typeface="Tahoma" pitchFamily="34" charset="0"/>
                <a:cs typeface="Arial" charset="0"/>
              </a:rPr>
              <a:t>Case study: Miami downtown area</a:t>
            </a:r>
            <a:endParaRPr lang="en-US" sz="2800" b="1" dirty="0">
              <a:solidFill>
                <a:schemeClr val="tx1"/>
              </a:solidFill>
              <a:latin typeface="Tahoma" pitchFamily="34" charset="0"/>
              <a:cs typeface="Arial" charset="0"/>
            </a:endParaRPr>
          </a:p>
        </p:txBody>
      </p:sp>
      <p:pic>
        <p:nvPicPr>
          <p:cNvPr id="114" name="Picture 113"/>
          <p:cNvPicPr/>
          <p:nvPr/>
        </p:nvPicPr>
        <p:blipFill>
          <a:blip r:embed="rId10" cstate="print"/>
          <a:srcRect/>
          <a:stretch>
            <a:fillRect/>
          </a:stretch>
        </p:blipFill>
        <p:spPr bwMode="auto">
          <a:xfrm>
            <a:off x="5029200" y="13452692"/>
            <a:ext cx="4724400" cy="3124200"/>
          </a:xfrm>
          <a:prstGeom prst="rect">
            <a:avLst/>
          </a:prstGeom>
          <a:noFill/>
          <a:ln w="38100">
            <a:solidFill>
              <a:srgbClr val="FF0000"/>
            </a:solidFill>
          </a:ln>
        </p:spPr>
      </p:pic>
      <p:sp>
        <p:nvSpPr>
          <p:cNvPr id="124" name="Rectangle 123"/>
          <p:cNvSpPr/>
          <p:nvPr/>
        </p:nvSpPr>
        <p:spPr>
          <a:xfrm>
            <a:off x="304800" y="16764000"/>
            <a:ext cx="7086600" cy="954107"/>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smtClean="0">
                <a:solidFill>
                  <a:schemeClr val="tx1"/>
                </a:solidFill>
                <a:latin typeface="Tahoma" pitchFamily="34" charset="0"/>
                <a:cs typeface="Arial" charset="0"/>
              </a:rPr>
              <a:t>Risk allocation map for water network based on pipe characteristics </a:t>
            </a:r>
          </a:p>
        </p:txBody>
      </p:sp>
      <p:pic>
        <p:nvPicPr>
          <p:cNvPr id="126" name="Picture 118"/>
          <p:cNvPicPr>
            <a:picLocks noChangeAspect="1" noChangeArrowheads="1"/>
          </p:cNvPicPr>
          <p:nvPr/>
        </p:nvPicPr>
        <p:blipFill>
          <a:blip r:embed="rId11" cstate="print"/>
          <a:srcRect/>
          <a:stretch>
            <a:fillRect/>
          </a:stretch>
        </p:blipFill>
        <p:spPr bwMode="auto">
          <a:xfrm>
            <a:off x="699341" y="17983200"/>
            <a:ext cx="6387259" cy="3657599"/>
          </a:xfrm>
          <a:prstGeom prst="rect">
            <a:avLst/>
          </a:prstGeom>
          <a:noFill/>
          <a:ln w="38100">
            <a:solidFill>
              <a:srgbClr val="FF0000"/>
            </a:solidFill>
          </a:ln>
        </p:spPr>
      </p:pic>
      <p:pic>
        <p:nvPicPr>
          <p:cNvPr id="127" name="Picture 119"/>
          <p:cNvPicPr>
            <a:picLocks noChangeAspect="1" noChangeArrowheads="1"/>
          </p:cNvPicPr>
          <p:nvPr/>
        </p:nvPicPr>
        <p:blipFill>
          <a:blip r:embed="rId12" cstate="print"/>
          <a:srcRect/>
          <a:stretch>
            <a:fillRect/>
          </a:stretch>
        </p:blipFill>
        <p:spPr bwMode="auto">
          <a:xfrm>
            <a:off x="7772400" y="17907000"/>
            <a:ext cx="6248400" cy="3719286"/>
          </a:xfrm>
          <a:prstGeom prst="rect">
            <a:avLst/>
          </a:prstGeom>
          <a:noFill/>
          <a:ln w="38100">
            <a:solidFill>
              <a:srgbClr val="FF0000"/>
            </a:solidFill>
          </a:ln>
        </p:spPr>
      </p:pic>
      <p:pic>
        <p:nvPicPr>
          <p:cNvPr id="128" name="Picture 2"/>
          <p:cNvPicPr>
            <a:picLocks noChangeAspect="1" noChangeArrowheads="1"/>
          </p:cNvPicPr>
          <p:nvPr/>
        </p:nvPicPr>
        <p:blipFill>
          <a:blip r:embed="rId13" cstate="print"/>
          <a:srcRect/>
          <a:stretch>
            <a:fillRect/>
          </a:stretch>
        </p:blipFill>
        <p:spPr bwMode="auto">
          <a:xfrm>
            <a:off x="15011400" y="17830800"/>
            <a:ext cx="6019800" cy="3886200"/>
          </a:xfrm>
          <a:prstGeom prst="rect">
            <a:avLst/>
          </a:prstGeom>
          <a:noFill/>
          <a:ln w="38100">
            <a:solidFill>
              <a:srgbClr val="FF0000"/>
            </a:solidFill>
            <a:miter lim="800000"/>
            <a:headEnd/>
            <a:tailEnd/>
          </a:ln>
          <a:effectLst/>
        </p:spPr>
      </p:pic>
      <p:pic>
        <p:nvPicPr>
          <p:cNvPr id="129" name="Picture 128"/>
          <p:cNvPicPr/>
          <p:nvPr/>
        </p:nvPicPr>
        <p:blipFill>
          <a:blip r:embed="rId14" cstate="print"/>
          <a:srcRect/>
          <a:stretch>
            <a:fillRect/>
          </a:stretch>
        </p:blipFill>
        <p:spPr bwMode="auto">
          <a:xfrm>
            <a:off x="10134600" y="13639800"/>
            <a:ext cx="3657600" cy="2743200"/>
          </a:xfrm>
          <a:prstGeom prst="rect">
            <a:avLst/>
          </a:prstGeom>
          <a:noFill/>
          <a:ln w="38100">
            <a:solidFill>
              <a:srgbClr val="FF0000"/>
            </a:solidFill>
            <a:miter lim="800000"/>
            <a:headEnd/>
            <a:tailEnd/>
          </a:ln>
        </p:spPr>
      </p:pic>
      <p:pic>
        <p:nvPicPr>
          <p:cNvPr id="132" name="Picture 131"/>
          <p:cNvPicPr/>
          <p:nvPr/>
        </p:nvPicPr>
        <p:blipFill>
          <a:blip r:embed="rId15" cstate="print"/>
          <a:srcRect/>
          <a:stretch>
            <a:fillRect/>
          </a:stretch>
        </p:blipFill>
        <p:spPr bwMode="auto">
          <a:xfrm>
            <a:off x="14478000" y="13335000"/>
            <a:ext cx="2971800" cy="1828800"/>
          </a:xfrm>
          <a:prstGeom prst="rect">
            <a:avLst/>
          </a:prstGeom>
          <a:noFill/>
          <a:ln w="38100">
            <a:solidFill>
              <a:srgbClr val="FF0000"/>
            </a:solidFill>
            <a:miter lim="800000"/>
            <a:headEnd/>
            <a:tailEnd/>
          </a:ln>
        </p:spPr>
      </p:pic>
      <p:sp>
        <p:nvSpPr>
          <p:cNvPr id="133" name="Rectangle 132"/>
          <p:cNvSpPr/>
          <p:nvPr/>
        </p:nvSpPr>
        <p:spPr>
          <a:xfrm>
            <a:off x="7543800" y="16764000"/>
            <a:ext cx="7010400" cy="954107"/>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smtClean="0">
                <a:solidFill>
                  <a:schemeClr val="tx1"/>
                </a:solidFill>
                <a:latin typeface="Tahoma" pitchFamily="34" charset="0"/>
                <a:cs typeface="Arial" charset="0"/>
              </a:rPr>
              <a:t>Risk allocation map for sewer network based on pipe characteristics </a:t>
            </a:r>
          </a:p>
        </p:txBody>
      </p:sp>
      <p:sp>
        <p:nvSpPr>
          <p:cNvPr id="134" name="Rectangle 133"/>
          <p:cNvSpPr/>
          <p:nvPr/>
        </p:nvSpPr>
        <p:spPr>
          <a:xfrm>
            <a:off x="15087600" y="16992600"/>
            <a:ext cx="5486400"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smtClean="0">
                <a:solidFill>
                  <a:schemeClr val="tx1"/>
                </a:solidFill>
                <a:latin typeface="Tahoma" pitchFamily="34" charset="0"/>
                <a:cs typeface="Arial" charset="0"/>
              </a:rPr>
              <a:t>Overall risk allocation map</a:t>
            </a:r>
          </a:p>
        </p:txBody>
      </p:sp>
      <p:sp>
        <p:nvSpPr>
          <p:cNvPr id="137" name="Rectangle 136"/>
          <p:cNvSpPr/>
          <p:nvPr/>
        </p:nvSpPr>
        <p:spPr>
          <a:xfrm>
            <a:off x="10210800" y="12649200"/>
            <a:ext cx="3352800" cy="52322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smtClean="0">
                <a:solidFill>
                  <a:schemeClr val="tx1"/>
                </a:solidFill>
                <a:latin typeface="Tahoma" pitchFamily="34" charset="0"/>
                <a:cs typeface="Arial" charset="0"/>
              </a:rPr>
              <a:t>Vulnerable areas</a:t>
            </a:r>
          </a:p>
        </p:txBody>
      </p:sp>
      <p:sp>
        <p:nvSpPr>
          <p:cNvPr id="139" name="Rectangle 138"/>
          <p:cNvSpPr/>
          <p:nvPr/>
        </p:nvSpPr>
        <p:spPr>
          <a:xfrm>
            <a:off x="13868400" y="12649200"/>
            <a:ext cx="7467600" cy="53340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800" b="1" dirty="0" smtClean="0">
                <a:solidFill>
                  <a:schemeClr val="tx1"/>
                </a:solidFill>
                <a:latin typeface="Tahoma" pitchFamily="34" charset="0"/>
                <a:cs typeface="Arial" charset="0"/>
              </a:rPr>
              <a:t>Segmentation of transportation network</a:t>
            </a:r>
          </a:p>
        </p:txBody>
      </p:sp>
      <p:pic>
        <p:nvPicPr>
          <p:cNvPr id="1332" name="Picture 308"/>
          <p:cNvPicPr>
            <a:picLocks noChangeAspect="1" noChangeArrowheads="1"/>
          </p:cNvPicPr>
          <p:nvPr/>
        </p:nvPicPr>
        <p:blipFill>
          <a:blip r:embed="rId16" cstate="print"/>
          <a:srcRect l="6172" r="7415" b="13015"/>
          <a:stretch>
            <a:fillRect/>
          </a:stretch>
        </p:blipFill>
        <p:spPr bwMode="auto">
          <a:xfrm>
            <a:off x="15925800" y="15579508"/>
            <a:ext cx="3962400" cy="1081077"/>
          </a:xfrm>
          <a:prstGeom prst="rect">
            <a:avLst/>
          </a:prstGeom>
          <a:noFill/>
          <a:ln w="38100">
            <a:noFill/>
            <a:miter lim="800000"/>
            <a:headEnd/>
            <a:tailEnd/>
          </a:ln>
          <a:effectLst/>
        </p:spPr>
      </p:pic>
      <p:cxnSp>
        <p:nvCxnSpPr>
          <p:cNvPr id="57" name="Straight Connector 56"/>
          <p:cNvCxnSpPr/>
          <p:nvPr/>
        </p:nvCxnSpPr>
        <p:spPr>
          <a:xfrm>
            <a:off x="0" y="3124200"/>
            <a:ext cx="32918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0" y="11582400"/>
            <a:ext cx="32918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0972800" y="3200400"/>
            <a:ext cx="0" cy="83820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1564600" y="11582400"/>
            <a:ext cx="0" cy="103632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323" name="Picture 299"/>
          <p:cNvPicPr>
            <a:picLocks noChangeAspect="1" noChangeArrowheads="1"/>
          </p:cNvPicPr>
          <p:nvPr/>
        </p:nvPicPr>
        <p:blipFill>
          <a:blip r:embed="rId17" cstate="print"/>
          <a:srcRect/>
          <a:stretch>
            <a:fillRect/>
          </a:stretch>
        </p:blipFill>
        <p:spPr bwMode="auto">
          <a:xfrm>
            <a:off x="28422600" y="1447800"/>
            <a:ext cx="4015380" cy="1295400"/>
          </a:xfrm>
          <a:prstGeom prst="rect">
            <a:avLst/>
          </a:prstGeom>
          <a:noFill/>
          <a:ln w="9525">
            <a:noFill/>
            <a:miter lim="800000"/>
            <a:headEnd/>
            <a:tailEnd/>
          </a:ln>
          <a:effectLst/>
        </p:spPr>
      </p:pic>
      <p:pic>
        <p:nvPicPr>
          <p:cNvPr id="1324" name="Picture 300"/>
          <p:cNvPicPr>
            <a:picLocks noChangeAspect="1" noChangeArrowheads="1"/>
          </p:cNvPicPr>
          <p:nvPr/>
        </p:nvPicPr>
        <p:blipFill>
          <a:blip r:embed="rId18" cstate="print"/>
          <a:srcRect l="2217"/>
          <a:stretch>
            <a:fillRect/>
          </a:stretch>
        </p:blipFill>
        <p:spPr bwMode="auto">
          <a:xfrm>
            <a:off x="7391400" y="9067800"/>
            <a:ext cx="3035504" cy="2133600"/>
          </a:xfrm>
          <a:prstGeom prst="rect">
            <a:avLst/>
          </a:prstGeom>
          <a:noFill/>
          <a:ln w="28575">
            <a:solidFill>
              <a:srgbClr val="FF0000"/>
            </a:solidFill>
            <a:miter lim="800000"/>
            <a:headEnd/>
            <a:tailEnd/>
          </a:ln>
          <a:effectLst/>
        </p:spPr>
      </p:pic>
      <p:pic>
        <p:nvPicPr>
          <p:cNvPr id="71" name="Picture 1"/>
          <p:cNvPicPr>
            <a:picLocks noChangeAspect="1" noChangeArrowheads="1"/>
          </p:cNvPicPr>
          <p:nvPr/>
        </p:nvPicPr>
        <p:blipFill>
          <a:blip r:embed="rId19" cstate="print"/>
          <a:srcRect/>
          <a:stretch>
            <a:fillRect/>
          </a:stretch>
        </p:blipFill>
        <p:spPr bwMode="auto">
          <a:xfrm>
            <a:off x="23229540" y="5528676"/>
            <a:ext cx="1459259" cy="1329324"/>
          </a:xfrm>
          <a:prstGeom prst="rect">
            <a:avLst/>
          </a:prstGeom>
          <a:noFill/>
          <a:ln w="12700">
            <a:solidFill>
              <a:srgbClr val="FF0000"/>
            </a:solidFill>
            <a:miter lim="800000"/>
            <a:headEnd/>
            <a:tailEnd/>
          </a:ln>
          <a:effectLst/>
        </p:spPr>
      </p:pic>
      <p:cxnSp>
        <p:nvCxnSpPr>
          <p:cNvPr id="69" name="Straight Connector 68"/>
          <p:cNvCxnSpPr/>
          <p:nvPr/>
        </p:nvCxnSpPr>
        <p:spPr>
          <a:xfrm>
            <a:off x="0" y="2971800"/>
            <a:ext cx="32918400" cy="0"/>
          </a:xfrm>
          <a:prstGeom prst="line">
            <a:avLst/>
          </a:prstGeom>
          <a:ln w="101600">
            <a:solidFill>
              <a:srgbClr val="FFC000"/>
            </a:solidFill>
          </a:ln>
        </p:spPr>
        <p:style>
          <a:lnRef idx="1">
            <a:schemeClr val="accent1"/>
          </a:lnRef>
          <a:fillRef idx="0">
            <a:schemeClr val="accent1"/>
          </a:fillRef>
          <a:effectRef idx="0">
            <a:schemeClr val="accent1"/>
          </a:effectRef>
          <a:fontRef idx="minor">
            <a:schemeClr val="tx1"/>
          </a:fontRef>
        </p:style>
      </p:cxnSp>
      <p:pic>
        <p:nvPicPr>
          <p:cNvPr id="89" name="Picture 9"/>
          <p:cNvPicPr>
            <a:picLocks noChangeAspect="1" noChangeArrowheads="1"/>
          </p:cNvPicPr>
          <p:nvPr/>
        </p:nvPicPr>
        <p:blipFill>
          <a:blip r:embed="rId20" cstate="print"/>
          <a:srcRect/>
          <a:stretch>
            <a:fillRect/>
          </a:stretch>
        </p:blipFill>
        <p:spPr bwMode="auto">
          <a:xfrm>
            <a:off x="29870400" y="4495800"/>
            <a:ext cx="1143000" cy="964605"/>
          </a:xfrm>
          <a:prstGeom prst="rect">
            <a:avLst/>
          </a:prstGeom>
          <a:noFill/>
          <a:ln w="12700">
            <a:solidFill>
              <a:srgbClr val="FF0000"/>
            </a:solidFill>
            <a:miter lim="800000"/>
            <a:headEnd/>
            <a:tailEnd/>
          </a:ln>
        </p:spPr>
      </p:pic>
      <p:pic>
        <p:nvPicPr>
          <p:cNvPr id="92" name="Picture 4" descr="https://encrypted-tbn2.gstatic.com/images?q=tbn:ANd9GcQtzmJcqlYK_kWBdWkz-O2bi-6IeqS9gLMcc_h6ksHrIn1MEeVYow"/>
          <p:cNvPicPr>
            <a:picLocks noChangeAspect="1" noChangeArrowheads="1"/>
          </p:cNvPicPr>
          <p:nvPr/>
        </p:nvPicPr>
        <p:blipFill>
          <a:blip r:embed="rId21" cstate="print"/>
          <a:srcRect l="6948" t="16129" r="18941" b="6452"/>
          <a:stretch>
            <a:fillRect/>
          </a:stretch>
        </p:blipFill>
        <p:spPr bwMode="auto">
          <a:xfrm>
            <a:off x="29870400" y="5715000"/>
            <a:ext cx="1219200" cy="914400"/>
          </a:xfrm>
          <a:prstGeom prst="rect">
            <a:avLst/>
          </a:prstGeom>
          <a:noFill/>
          <a:ln w="12700">
            <a:solidFill>
              <a:srgbClr val="FF0000"/>
            </a:solidFill>
          </a:ln>
        </p:spPr>
      </p:pic>
      <p:pic>
        <p:nvPicPr>
          <p:cNvPr id="97" name="Picture 3" descr="Storm Drain System"/>
          <p:cNvPicPr>
            <a:picLocks noChangeAspect="1" noChangeArrowheads="1"/>
          </p:cNvPicPr>
          <p:nvPr/>
        </p:nvPicPr>
        <p:blipFill>
          <a:blip r:embed="rId22" cstate="print"/>
          <a:srcRect/>
          <a:stretch>
            <a:fillRect/>
          </a:stretch>
        </p:blipFill>
        <p:spPr bwMode="auto">
          <a:xfrm>
            <a:off x="17830800" y="13335000"/>
            <a:ext cx="3048001" cy="1828800"/>
          </a:xfrm>
          <a:prstGeom prst="rect">
            <a:avLst/>
          </a:prstGeom>
          <a:noFill/>
          <a:ln w="38100">
            <a:solidFill>
              <a:srgbClr val="FF0000"/>
            </a:solidFill>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11698</TotalTime>
  <Words>442</Words>
  <Application>Microsoft Office PowerPoint</Application>
  <PresentationFormat>Custom</PresentationFormat>
  <Paragraphs>35</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Urban</vt:lpstr>
      <vt:lpstr>Equation</vt:lpstr>
      <vt:lpstr>PowerPoint Presentation</vt:lpstr>
    </vt:vector>
  </TitlesOfParts>
  <Company>COE-FIU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arc</dc:creator>
  <cp:lastModifiedBy>binan001</cp:lastModifiedBy>
  <cp:revision>834</cp:revision>
  <cp:lastPrinted>2011-05-03T14:25:42Z</cp:lastPrinted>
  <dcterms:created xsi:type="dcterms:W3CDTF">2011-05-03T22:28:20Z</dcterms:created>
  <dcterms:modified xsi:type="dcterms:W3CDTF">2014-03-27T20:18:23Z</dcterms:modified>
</cp:coreProperties>
</file>