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54" r:id="rId1"/>
  </p:sldMasterIdLst>
  <p:notesMasterIdLst>
    <p:notesMasterId r:id="rId26"/>
  </p:notesMasterIdLst>
  <p:handoutMasterIdLst>
    <p:handoutMasterId r:id="rId27"/>
  </p:handoutMasterIdLst>
  <p:sldIdLst>
    <p:sldId id="458" r:id="rId2"/>
    <p:sldId id="459" r:id="rId3"/>
    <p:sldId id="460" r:id="rId4"/>
    <p:sldId id="543" r:id="rId5"/>
    <p:sldId id="514" r:id="rId6"/>
    <p:sldId id="542" r:id="rId7"/>
    <p:sldId id="552" r:id="rId8"/>
    <p:sldId id="553" r:id="rId9"/>
    <p:sldId id="554" r:id="rId10"/>
    <p:sldId id="522" r:id="rId11"/>
    <p:sldId id="555" r:id="rId12"/>
    <p:sldId id="556" r:id="rId13"/>
    <p:sldId id="557" r:id="rId14"/>
    <p:sldId id="559" r:id="rId15"/>
    <p:sldId id="574" r:id="rId16"/>
    <p:sldId id="563" r:id="rId17"/>
    <p:sldId id="564" r:id="rId18"/>
    <p:sldId id="567" r:id="rId19"/>
    <p:sldId id="571" r:id="rId20"/>
    <p:sldId id="585" r:id="rId21"/>
    <p:sldId id="572" r:id="rId22"/>
    <p:sldId id="590" r:id="rId23"/>
    <p:sldId id="593" r:id="rId24"/>
    <p:sldId id="479" r:id="rId25"/>
  </p:sldIdLst>
  <p:sldSz cx="9144000" cy="6858000" type="screen4x3"/>
  <p:notesSz cx="7077075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wash" initials="s" lastIdx="8" clrIdx="0"/>
  <p:cmAuthor id="1" name="Scott Washburn" initials="SW" lastIdx="1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  <a:srgbClr val="006699"/>
    <a:srgbClr val="075F87"/>
    <a:srgbClr val="FEF8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89785" autoAdjust="0"/>
  </p:normalViewPr>
  <p:slideViewPr>
    <p:cSldViewPr>
      <p:cViewPr varScale="1">
        <p:scale>
          <a:sx n="74" d="100"/>
          <a:sy n="74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70" d="100"/>
          <a:sy n="70" d="100"/>
        </p:scale>
        <p:origin x="-1482" y="378"/>
      </p:cViewPr>
      <p:guideLst>
        <p:guide orient="horz" pos="2956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67373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9" tIns="47030" rIns="94059" bIns="47030" numCol="1" anchor="t" anchorCtr="0" compatLnSpc="1">
            <a:prstTxWarp prst="textNoShape">
              <a:avLst/>
            </a:prstTxWarp>
          </a:bodyPr>
          <a:lstStyle>
            <a:lvl1pPr defTabSz="940682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702" y="0"/>
            <a:ext cx="3067373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9" tIns="47030" rIns="94059" bIns="47030" numCol="1" anchor="t" anchorCtr="0" compatLnSpc="1">
            <a:prstTxWarp prst="textNoShape">
              <a:avLst/>
            </a:prstTxWarp>
          </a:bodyPr>
          <a:lstStyle>
            <a:lvl1pPr algn="r" defTabSz="940682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798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915716"/>
            <a:ext cx="3067373" cy="46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9" tIns="47030" rIns="94059" bIns="47030" numCol="1" anchor="b" anchorCtr="0" compatLnSpc="1">
            <a:prstTxWarp prst="textNoShape">
              <a:avLst/>
            </a:prstTxWarp>
          </a:bodyPr>
          <a:lstStyle>
            <a:lvl1pPr defTabSz="940682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798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702" y="8915716"/>
            <a:ext cx="3067373" cy="46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9" tIns="47030" rIns="94059" bIns="47030" numCol="1" anchor="b" anchorCtr="0" compatLnSpc="1">
            <a:prstTxWarp prst="textNoShape">
              <a:avLst/>
            </a:prstTxWarp>
          </a:bodyPr>
          <a:lstStyle>
            <a:lvl1pPr algn="r" defTabSz="940682" eaLnBrk="0" hangingPunct="0">
              <a:defRPr sz="1200"/>
            </a:lvl1pPr>
          </a:lstStyle>
          <a:p>
            <a:fld id="{F550A0E2-5209-41BB-86A8-57633FDA13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402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67373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9" tIns="47030" rIns="94059" bIns="47030" numCol="1" anchor="t" anchorCtr="0" compatLnSpc="1">
            <a:prstTxWarp prst="textNoShape">
              <a:avLst/>
            </a:prstTxWarp>
          </a:bodyPr>
          <a:lstStyle>
            <a:lvl1pPr defTabSz="940682">
              <a:defRPr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100" y="0"/>
            <a:ext cx="3067373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9" tIns="47030" rIns="94059" bIns="47030" numCol="1" anchor="t" anchorCtr="0" compatLnSpc="1">
            <a:prstTxWarp prst="textNoShape">
              <a:avLst/>
            </a:prstTxWarp>
          </a:bodyPr>
          <a:lstStyle>
            <a:lvl1pPr algn="r" defTabSz="940682">
              <a:defRPr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92650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349" y="4458659"/>
            <a:ext cx="5660378" cy="422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9" tIns="47030" rIns="94059" bIns="47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914112"/>
            <a:ext cx="3067373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9" tIns="47030" rIns="94059" bIns="47030" numCol="1" anchor="b" anchorCtr="0" compatLnSpc="1">
            <a:prstTxWarp prst="textNoShape">
              <a:avLst/>
            </a:prstTxWarp>
          </a:bodyPr>
          <a:lstStyle>
            <a:lvl1pPr defTabSz="940682">
              <a:defRPr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100" y="8914112"/>
            <a:ext cx="3067373" cy="46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9" tIns="47030" rIns="94059" bIns="47030" numCol="1" anchor="b" anchorCtr="0" compatLnSpc="1">
            <a:prstTxWarp prst="textNoShape">
              <a:avLst/>
            </a:prstTxWarp>
          </a:bodyPr>
          <a:lstStyle>
            <a:lvl1pPr algn="r" defTabSz="940682">
              <a:defRPr sz="1200">
                <a:latin typeface="Times New Roman" pitchFamily="18" charset="0"/>
              </a:defRPr>
            </a:lvl1pPr>
          </a:lstStyle>
          <a:p>
            <a:fld id="{7A536CBC-0C32-4D3B-BCAA-B7851BB58A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5025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36CBC-0C32-4D3B-BCAA-B7851BB58A8C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534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 smtClean="0"/>
              <a:t>An important measure for the traffic stream is hourly demand volume (</a:t>
            </a:r>
            <a:r>
              <a:rPr lang="en-US" sz="1200" dirty="0" err="1" smtClean="0"/>
              <a:t>veh</a:t>
            </a:r>
            <a:r>
              <a:rPr lang="en-US" sz="1200" dirty="0" smtClean="0"/>
              <a:t>/h or </a:t>
            </a:r>
            <a:r>
              <a:rPr lang="en-US" sz="1200" dirty="0" err="1" smtClean="0"/>
              <a:t>veh</a:t>
            </a:r>
            <a:r>
              <a:rPr lang="en-US" sz="1200" dirty="0" smtClean="0"/>
              <a:t>/h/</a:t>
            </a:r>
            <a:r>
              <a:rPr lang="en-US" sz="1200" dirty="0" err="1" smtClean="0"/>
              <a:t>ln</a:t>
            </a:r>
            <a:r>
              <a:rPr lang="en-US" sz="1200" dirty="0" smtClean="0"/>
              <a:t>).</a:t>
            </a:r>
          </a:p>
          <a:p>
            <a:pPr>
              <a:spcAft>
                <a:spcPts val="600"/>
              </a:spcAft>
            </a:pPr>
            <a:endParaRPr lang="en-US" sz="1200" dirty="0" smtClean="0"/>
          </a:p>
          <a:p>
            <a:r>
              <a:rPr lang="en-US" sz="1200" dirty="0" smtClean="0"/>
              <a:t>Per this hourly demand volume, it can be determined if the roadway is operating below (under-saturated flow) or above (over-saturated flow) capacity (max: 2400 pc/h/</a:t>
            </a:r>
            <a:r>
              <a:rPr lang="en-US" sz="1200" dirty="0" err="1" smtClean="0"/>
              <a:t>ln</a:t>
            </a:r>
            <a:r>
              <a:rPr lang="en-US" sz="1200" dirty="0" smtClean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36CBC-0C32-4D3B-BCAA-B7851BB58A8C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056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- that is integrated into traffic microsimulation (no peak power assumption and capability of transmission gear changing).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kern="0" dirty="0" smtClean="0"/>
              <a:t>based on a traffic microsimulation tool that uses the full vehicle dynamics modeling approach developed.</a:t>
            </a:r>
          </a:p>
          <a:p>
            <a:r>
              <a:rPr lang="en-US" dirty="0" smtClean="0"/>
              <a:t>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36CBC-0C32-4D3B-BCAA-B7851BB58A8C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111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5E0D3-059B-4337-A6C1-909EDC3B414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4" name="Picture 12" descr="C:\Users\jingli\AppData\Local\Temp\UFTransportation_Institute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962650"/>
            <a:ext cx="3886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1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rgbClr val="005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5E0D3-059B-4337-A6C1-909EDC3B414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3D1DC-669C-457F-BBF1-F104484AAE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701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0CA08-CD5E-4E8D-9BEE-FB310E5E641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139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82DCD-1531-47FF-9557-682649E058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5264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2969" y="0"/>
            <a:ext cx="91440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91988"/>
            <a:ext cx="6553200" cy="7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42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宋体" pitchFamily="2" charset="-122"/>
              </a:defRPr>
            </a:lvl1pPr>
          </a:lstStyle>
          <a:p>
            <a:fld id="{58D90C99-3AA3-4428-8AEA-29748D212FC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5962650"/>
            <a:ext cx="9144000" cy="8953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Picture 12" descr="C:\Users\jingli\AppData\Local\Temp\UFTransportation_Institute.ti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31" y="6086475"/>
            <a:ext cx="3886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77" r:id="rId1"/>
    <p:sldLayoutId id="2147484176" r:id="rId2"/>
    <p:sldLayoutId id="2147484164" r:id="rId3"/>
    <p:sldLayoutId id="2147484168" r:id="rId4"/>
    <p:sldLayoutId id="2147484169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nlinemanuals.txdot.gov/txdotmanuals/tri/images/FHWA_Classification_Chart_FINAL.pn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28600" y="838200"/>
            <a:ext cx="8763000" cy="5562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of Heavy Vehicle Effects on </a:t>
            </a:r>
            <a: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Florida 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Freeways and Multilane Highways </a:t>
            </a:r>
            <a: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an Advanced </a:t>
            </a: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Vehicle Performance </a:t>
            </a:r>
            <a: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Modeling Approach</a:t>
            </a:r>
            <a:b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b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Seckin</a:t>
            </a:r>
            <a:r>
              <a:rPr lang="en-US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Ozkul</a:t>
            </a:r>
            <a:r>
              <a:rPr lang="en-US" sz="3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9024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4000" dirty="0" smtClean="0"/>
              <a:t>Methodology</a:t>
            </a:r>
            <a:br>
              <a:rPr lang="en-US" sz="4000" dirty="0" smtClean="0"/>
            </a:br>
            <a:r>
              <a:rPr lang="en-US" sz="4000" dirty="0" smtClean="0"/>
              <a:t>Commercial </a:t>
            </a:r>
            <a:r>
              <a:rPr lang="en-US" sz="4000" dirty="0"/>
              <a:t>Truck Performance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 marL="0" indent="-400050"/>
            <a:r>
              <a:rPr lang="en-US" sz="2800" kern="1200" dirty="0"/>
              <a:t>Determination of Current Truck Fleet (cont’d)</a:t>
            </a:r>
          </a:p>
          <a:p>
            <a:pPr marL="342900" lvl="1" indent="-342900">
              <a:buClr>
                <a:schemeClr val="hlink"/>
              </a:buClr>
            </a:pPr>
            <a:endParaRPr lang="en-US" sz="2500" dirty="0" smtClean="0">
              <a:effectLst/>
            </a:endParaRPr>
          </a:p>
          <a:p>
            <a:pPr marL="628650" lvl="2" indent="-342900">
              <a:buClr>
                <a:srgbClr val="FEF800"/>
              </a:buClr>
            </a:pPr>
            <a:r>
              <a:rPr lang="en-US" dirty="0" smtClean="0"/>
              <a:t>From the data – four prevalent commercial trucks (accounting for more than 98 percent of the commercial truck fleet in Florida).</a:t>
            </a:r>
          </a:p>
          <a:p>
            <a:pPr>
              <a:buNone/>
            </a:pPr>
            <a:endParaRPr lang="en-US" sz="1800" dirty="0" smtClean="0"/>
          </a:p>
          <a:p>
            <a:pPr marL="914400" lvl="1">
              <a:spcBef>
                <a:spcPts val="800"/>
              </a:spcBef>
              <a:buClr>
                <a:srgbClr val="FFC000"/>
              </a:buClr>
              <a:tabLst>
                <a:tab pos="5314950" algn="l"/>
              </a:tabLst>
            </a:pPr>
            <a:r>
              <a:rPr lang="en-US" sz="2000" dirty="0" smtClean="0">
                <a:solidFill>
                  <a:srgbClr val="FFFFFF"/>
                </a:solidFill>
              </a:rPr>
              <a:t>Single </a:t>
            </a:r>
            <a:r>
              <a:rPr lang="en-US" sz="2000" dirty="0">
                <a:solidFill>
                  <a:srgbClr val="FFFFFF"/>
                </a:solidFill>
              </a:rPr>
              <a:t>Unit (SU) Trucks: </a:t>
            </a:r>
            <a:r>
              <a:rPr lang="en-US" sz="2000" dirty="0" smtClean="0">
                <a:solidFill>
                  <a:srgbClr val="FFFFFF"/>
                </a:solidFill>
              </a:rPr>
              <a:t>      	Classes </a:t>
            </a:r>
            <a:r>
              <a:rPr lang="en-US" sz="2000" dirty="0">
                <a:solidFill>
                  <a:srgbClr val="FFFFFF"/>
                </a:solidFill>
              </a:rPr>
              <a:t>5 and </a:t>
            </a:r>
            <a:r>
              <a:rPr lang="en-US" sz="2000" dirty="0" smtClean="0">
                <a:solidFill>
                  <a:srgbClr val="FFFFFF"/>
                </a:solidFill>
              </a:rPr>
              <a:t>6</a:t>
            </a:r>
          </a:p>
          <a:p>
            <a:pPr marL="914400" lvl="1">
              <a:spcBef>
                <a:spcPts val="800"/>
              </a:spcBef>
              <a:buClr>
                <a:srgbClr val="FFCC00"/>
              </a:buClr>
              <a:tabLst>
                <a:tab pos="5314950" algn="l"/>
              </a:tabLst>
            </a:pPr>
            <a:r>
              <a:rPr lang="en-US" sz="2000" dirty="0" smtClean="0">
                <a:solidFill>
                  <a:srgbClr val="FFFFFF"/>
                </a:solidFill>
              </a:rPr>
              <a:t>Intermediate Semitrailer:	Class 8</a:t>
            </a:r>
            <a:endParaRPr lang="en-US" sz="2000" dirty="0">
              <a:solidFill>
                <a:srgbClr val="FFFFFF"/>
              </a:solidFill>
            </a:endParaRPr>
          </a:p>
          <a:p>
            <a:pPr marL="914400" lvl="1">
              <a:spcBef>
                <a:spcPts val="800"/>
              </a:spcBef>
              <a:buClr>
                <a:srgbClr val="FFCC00"/>
              </a:buClr>
              <a:tabLst>
                <a:tab pos="5314950" algn="l"/>
              </a:tabLst>
            </a:pPr>
            <a:r>
              <a:rPr lang="en-US" sz="2000" dirty="0" smtClean="0">
                <a:solidFill>
                  <a:srgbClr val="FFFFFF"/>
                </a:solidFill>
              </a:rPr>
              <a:t>Interstate Semitrailer: 	Class 9</a:t>
            </a:r>
          </a:p>
          <a:p>
            <a:pPr marL="914400" lvl="1">
              <a:spcBef>
                <a:spcPts val="800"/>
              </a:spcBef>
              <a:buClr>
                <a:srgbClr val="FFCC00"/>
              </a:buClr>
              <a:tabLst>
                <a:tab pos="5314950" algn="l"/>
              </a:tabLst>
            </a:pPr>
            <a:r>
              <a:rPr lang="en-US" sz="2000" dirty="0" err="1" smtClean="0">
                <a:solidFill>
                  <a:srgbClr val="FFFFFF"/>
                </a:solidFill>
              </a:rPr>
              <a:t>Semi-tractor+Double</a:t>
            </a:r>
            <a:r>
              <a:rPr lang="en-US" sz="2000" dirty="0" err="1">
                <a:solidFill>
                  <a:srgbClr val="FFFFFF"/>
                </a:solidFill>
              </a:rPr>
              <a:t>-</a:t>
            </a:r>
            <a:r>
              <a:rPr lang="en-US" sz="2000" dirty="0" err="1" smtClean="0">
                <a:solidFill>
                  <a:srgbClr val="FFFFFF"/>
                </a:solidFill>
              </a:rPr>
              <a:t>trailer</a:t>
            </a:r>
            <a:r>
              <a:rPr lang="en-US" sz="2000" dirty="0">
                <a:solidFill>
                  <a:srgbClr val="FFFFFF"/>
                </a:solidFill>
              </a:rPr>
              <a:t>: </a:t>
            </a:r>
            <a:r>
              <a:rPr lang="en-US" sz="2000" dirty="0" smtClean="0">
                <a:solidFill>
                  <a:srgbClr val="FFFFFF"/>
                </a:solidFill>
              </a:rPr>
              <a:t>	Classes </a:t>
            </a:r>
            <a:r>
              <a:rPr lang="en-US" sz="2000" dirty="0">
                <a:solidFill>
                  <a:srgbClr val="FFFFFF"/>
                </a:solidFill>
              </a:rPr>
              <a:t>11 and </a:t>
            </a:r>
            <a:r>
              <a:rPr lang="en-US" sz="2000" dirty="0" smtClean="0">
                <a:solidFill>
                  <a:srgbClr val="FFFFFF"/>
                </a:solidFill>
              </a:rPr>
              <a:t>12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Methodology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525" y="1171575"/>
            <a:ext cx="4552949" cy="4695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dirty="0"/>
              <a:t>Commercial Truck Characteristics </a:t>
            </a:r>
            <a:r>
              <a:rPr lang="en-US" sz="2800" dirty="0" smtClean="0"/>
              <a:t>Data</a:t>
            </a:r>
            <a:endParaRPr lang="en-US" sz="1200" kern="0" dirty="0" smtClean="0">
              <a:cs typeface="+mn-cs"/>
            </a:endParaRPr>
          </a:p>
          <a:p>
            <a:pPr marL="914400" lvl="2">
              <a:spcBef>
                <a:spcPts val="2400"/>
              </a:spcBef>
            </a:pPr>
            <a:r>
              <a:rPr lang="en-US" sz="2200" kern="0" dirty="0" smtClean="0">
                <a:cs typeface="+mn-cs"/>
              </a:rPr>
              <a:t>Average weight </a:t>
            </a:r>
          </a:p>
          <a:p>
            <a:pPr marL="914400" lvl="2">
              <a:spcBef>
                <a:spcPts val="1800"/>
              </a:spcBef>
            </a:pPr>
            <a:r>
              <a:rPr lang="en-US" sz="2200" kern="0" dirty="0" smtClean="0">
                <a:cs typeface="+mn-cs"/>
              </a:rPr>
              <a:t>Average length</a:t>
            </a:r>
          </a:p>
          <a:p>
            <a:pPr marL="914400" lvl="2">
              <a:spcBef>
                <a:spcPts val="1800"/>
              </a:spcBef>
            </a:pPr>
            <a:r>
              <a:rPr lang="en-US" sz="2200" kern="0" dirty="0" smtClean="0">
                <a:cs typeface="+mn-cs"/>
              </a:rPr>
              <a:t>Average speed</a:t>
            </a:r>
            <a:endParaRPr lang="en-US" sz="2400" kern="0" dirty="0" smtClean="0">
              <a:cs typeface="+mn-cs"/>
            </a:endParaRPr>
          </a:p>
          <a:p>
            <a:pPr lvl="1">
              <a:spcBef>
                <a:spcPts val="800"/>
              </a:spcBef>
            </a:pPr>
            <a:endParaRPr lang="en-US" sz="2400" kern="0" dirty="0"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48275"/>
            <a:ext cx="4667251" cy="421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62400" y="5597722"/>
            <a:ext cx="71686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Figure 1-2. Custom Data Analysis Program Control Window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80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Methodology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537" y="1447398"/>
            <a:ext cx="8905875" cy="4695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dirty="0" smtClean="0"/>
              <a:t>Custom Traffic </a:t>
            </a:r>
            <a:r>
              <a:rPr lang="en-US" sz="2800" dirty="0"/>
              <a:t>Simulation Platform</a:t>
            </a:r>
          </a:p>
          <a:p>
            <a:pPr lvl="1">
              <a:spcBef>
                <a:spcPts val="800"/>
              </a:spcBef>
            </a:pPr>
            <a:r>
              <a:rPr lang="en-US" sz="2400" kern="0" dirty="0">
                <a:cs typeface="+mn-cs"/>
              </a:rPr>
              <a:t>At UFTI, CORSIM is typically the simulation tool used (maintained at UF and full access to the source code).</a:t>
            </a:r>
          </a:p>
          <a:p>
            <a:pPr lvl="1">
              <a:spcBef>
                <a:spcPts val="800"/>
              </a:spcBef>
            </a:pPr>
            <a:r>
              <a:rPr lang="en-US" sz="2400" kern="0" dirty="0">
                <a:cs typeface="+mn-cs"/>
              </a:rPr>
              <a:t>However, as mentioned before CORSIM 6.3:</a:t>
            </a:r>
          </a:p>
          <a:p>
            <a:pPr lvl="2">
              <a:spcBef>
                <a:spcPts val="800"/>
              </a:spcBef>
            </a:pPr>
            <a:r>
              <a:rPr lang="en-US" sz="2000" kern="0" dirty="0" smtClean="0">
                <a:cs typeface="+mn-cs"/>
              </a:rPr>
              <a:t>Simplistic </a:t>
            </a:r>
            <a:r>
              <a:rPr lang="en-US" sz="2000" kern="0" dirty="0">
                <a:cs typeface="+mn-cs"/>
              </a:rPr>
              <a:t>method of determining </a:t>
            </a:r>
            <a:r>
              <a:rPr lang="en-US" sz="2000" kern="0" dirty="0" smtClean="0">
                <a:cs typeface="+mn-cs"/>
              </a:rPr>
              <a:t>max. </a:t>
            </a:r>
            <a:r>
              <a:rPr lang="en-US" sz="2000" kern="0" dirty="0">
                <a:cs typeface="+mn-cs"/>
              </a:rPr>
              <a:t>commercial truck </a:t>
            </a:r>
            <a:r>
              <a:rPr lang="en-US" sz="2000" kern="0" dirty="0" err="1" smtClean="0">
                <a:cs typeface="+mn-cs"/>
              </a:rPr>
              <a:t>accel</a:t>
            </a:r>
            <a:r>
              <a:rPr lang="en-US" sz="2000" kern="0" dirty="0" smtClean="0">
                <a:cs typeface="+mn-cs"/>
              </a:rPr>
              <a:t>.</a:t>
            </a:r>
          </a:p>
          <a:p>
            <a:pPr lvl="2">
              <a:spcBef>
                <a:spcPts val="800"/>
              </a:spcBef>
            </a:pPr>
            <a:r>
              <a:rPr lang="en-US" sz="2000" kern="0" dirty="0" smtClean="0">
                <a:cs typeface="+mn-cs"/>
              </a:rPr>
              <a:t>Max. </a:t>
            </a:r>
            <a:r>
              <a:rPr lang="en-US" sz="2000" kern="0" dirty="0" err="1" smtClean="0">
                <a:cs typeface="+mn-cs"/>
              </a:rPr>
              <a:t>accel</a:t>
            </a:r>
            <a:r>
              <a:rPr lang="en-US" sz="2000" kern="0" dirty="0" smtClean="0">
                <a:cs typeface="+mn-cs"/>
              </a:rPr>
              <a:t>. values </a:t>
            </a:r>
            <a:r>
              <a:rPr lang="en-US" sz="2000" kern="0" dirty="0">
                <a:cs typeface="+mn-cs"/>
              </a:rPr>
              <a:t>and the grade adjustment </a:t>
            </a:r>
            <a:r>
              <a:rPr lang="en-US" sz="2000" kern="0" dirty="0" smtClean="0">
                <a:cs typeface="+mn-cs"/>
              </a:rPr>
              <a:t>factor relationship is </a:t>
            </a:r>
            <a:r>
              <a:rPr lang="en-US" sz="2000" kern="0" dirty="0">
                <a:cs typeface="+mn-cs"/>
              </a:rPr>
              <a:t>convoluted.</a:t>
            </a:r>
          </a:p>
          <a:p>
            <a:pPr lvl="2">
              <a:spcBef>
                <a:spcPts val="800"/>
              </a:spcBef>
            </a:pPr>
            <a:r>
              <a:rPr lang="en-US" sz="2000" kern="0" dirty="0">
                <a:cs typeface="+mn-cs"/>
              </a:rPr>
              <a:t>Software architecture of the current version of CORSIM is also not amenable to implementing a more comprehensive and accurate vehicle maximum acceleration modeling approach.</a:t>
            </a:r>
          </a:p>
          <a:p>
            <a:pPr lvl="2">
              <a:spcBef>
                <a:spcPts val="800"/>
              </a:spcBef>
            </a:pPr>
            <a:endParaRPr lang="en-US" sz="21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lvl="1">
              <a:spcBef>
                <a:spcPts val="800"/>
              </a:spcBef>
            </a:pPr>
            <a:endParaRPr lang="en-US" sz="2400" kern="0" dirty="0" smtClean="0">
              <a:cs typeface="+mn-cs"/>
            </a:endParaRPr>
          </a:p>
          <a:p>
            <a:pPr lvl="1">
              <a:spcBef>
                <a:spcPts val="800"/>
              </a:spcBef>
            </a:pPr>
            <a:endParaRPr lang="en-US" sz="2400" kern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7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Methodology 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3405" y="1309687"/>
            <a:ext cx="9177405" cy="4695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dirty="0" smtClean="0"/>
              <a:t>Custom Traffic Simulation Platform </a:t>
            </a:r>
            <a:r>
              <a:rPr lang="en-US" sz="2800" dirty="0"/>
              <a:t>(cont’d)</a:t>
            </a:r>
          </a:p>
          <a:p>
            <a:pPr lvl="1">
              <a:spcBef>
                <a:spcPts val="800"/>
              </a:spcBef>
            </a:pPr>
            <a:r>
              <a:rPr lang="en-US" sz="2400" kern="0" dirty="0">
                <a:cs typeface="+mn-cs"/>
              </a:rPr>
              <a:t>Therefore, </a:t>
            </a:r>
            <a:r>
              <a:rPr lang="en-US" sz="2400" kern="0" dirty="0" smtClean="0">
                <a:cs typeface="+mn-cs"/>
              </a:rPr>
              <a:t>a custom traffic </a:t>
            </a:r>
            <a:r>
              <a:rPr lang="en-US" sz="2400" kern="0" dirty="0">
                <a:cs typeface="+mn-cs"/>
              </a:rPr>
              <a:t>microsimulation tool that employs state of the art software </a:t>
            </a:r>
            <a:r>
              <a:rPr lang="en-US" sz="2400" kern="0" dirty="0" smtClean="0">
                <a:cs typeface="+mn-cs"/>
              </a:rPr>
              <a:t>architecture </a:t>
            </a:r>
            <a:r>
              <a:rPr lang="en-US" sz="2400" kern="0" dirty="0">
                <a:cs typeface="+mn-cs"/>
              </a:rPr>
              <a:t>is utilized for this study.</a:t>
            </a:r>
          </a:p>
          <a:p>
            <a:pPr lvl="1">
              <a:spcBef>
                <a:spcPts val="800"/>
              </a:spcBef>
            </a:pPr>
            <a:r>
              <a:rPr lang="en-US" sz="2400" kern="0" dirty="0">
                <a:cs typeface="+mn-cs"/>
              </a:rPr>
              <a:t>Built on the C# / .NET framework programming model</a:t>
            </a:r>
          </a:p>
          <a:p>
            <a:pPr lvl="1">
              <a:spcBef>
                <a:spcPts val="800"/>
              </a:spcBef>
            </a:pPr>
            <a:r>
              <a:rPr lang="en-US" sz="2400" kern="0" dirty="0">
                <a:cs typeface="+mn-cs"/>
              </a:rPr>
              <a:t>Object oriented architecture</a:t>
            </a:r>
          </a:p>
          <a:p>
            <a:pPr lvl="1">
              <a:spcBef>
                <a:spcPts val="800"/>
              </a:spcBef>
            </a:pPr>
            <a:r>
              <a:rPr lang="en-US" sz="2400" kern="0" dirty="0" smtClean="0">
                <a:cs typeface="+mn-cs"/>
              </a:rPr>
              <a:t>Most of the vehicle movement logic is the same as employed in CORSIM 6.3, with some exceptions:</a:t>
            </a:r>
          </a:p>
          <a:p>
            <a:pPr marL="971550" lvl="2">
              <a:spcBef>
                <a:spcPts val="800"/>
              </a:spcBef>
            </a:pPr>
            <a:r>
              <a:rPr lang="en-US" sz="2000" kern="0" dirty="0" smtClean="0">
                <a:cs typeface="+mn-cs"/>
              </a:rPr>
              <a:t>Custom simulator uses the Modified Pitt car following model, not Pitt.</a:t>
            </a:r>
          </a:p>
          <a:p>
            <a:pPr marL="971550" lvl="2">
              <a:spcBef>
                <a:spcPts val="800"/>
              </a:spcBef>
            </a:pPr>
            <a:r>
              <a:rPr lang="en-US" sz="2000" kern="0" dirty="0" smtClean="0">
                <a:cs typeface="+mn-cs"/>
              </a:rPr>
              <a:t>Discretionary lane changing biases slowest vehicles to outer most lane.</a:t>
            </a:r>
            <a:endParaRPr lang="en-US" sz="2000" kern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Methodology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1171574"/>
            <a:ext cx="9058275" cy="4695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dirty="0" smtClean="0"/>
              <a:t>Custom Traffic Simulation Platform (cont’d)</a:t>
            </a:r>
          </a:p>
          <a:p>
            <a:pPr lvl="1">
              <a:spcBef>
                <a:spcPts val="800"/>
              </a:spcBef>
            </a:pPr>
            <a:r>
              <a:rPr lang="en-US" sz="2200" kern="0" dirty="0" smtClean="0">
                <a:cs typeface="+mn-cs"/>
              </a:rPr>
              <a:t>Vehicle data integrated </a:t>
            </a:r>
            <a:r>
              <a:rPr lang="en-US" sz="2200" kern="0" dirty="0">
                <a:cs typeface="+mn-cs"/>
              </a:rPr>
              <a:t>into </a:t>
            </a:r>
            <a:r>
              <a:rPr lang="en-US" sz="2200" kern="0" dirty="0" smtClean="0">
                <a:cs typeface="+mn-cs"/>
              </a:rPr>
              <a:t>the custom traffic simulation tool</a:t>
            </a:r>
            <a:endParaRPr lang="en-US" sz="2200" kern="0" dirty="0">
              <a:cs typeface="+mn-cs"/>
            </a:endParaRPr>
          </a:p>
          <a:p>
            <a:pPr marL="457200" lvl="1" indent="0">
              <a:spcBef>
                <a:spcPts val="800"/>
              </a:spcBef>
              <a:buNone/>
            </a:pPr>
            <a:endParaRPr lang="en-US" sz="2100" kern="0" dirty="0" smtClean="0"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08914"/>
              </p:ext>
            </p:extLst>
          </p:nvPr>
        </p:nvGraphicFramePr>
        <p:xfrm>
          <a:off x="228600" y="2666997"/>
          <a:ext cx="5029200" cy="3201866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943429"/>
                <a:gridCol w="864810"/>
                <a:gridCol w="550333"/>
                <a:gridCol w="864810"/>
                <a:gridCol w="786190"/>
                <a:gridCol w="1019628"/>
              </a:tblGrid>
              <a:tr h="4650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Passenger Car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Single Unit Truck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Intermediate Semi-Trailer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Interstate Semi-Trailer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Semi-tractor+double-trailer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ctr"/>
                </a:tc>
              </a:tr>
              <a:tr h="310043">
                <a:tc>
                  <a:txBody>
                    <a:bodyPr/>
                    <a:lstStyle/>
                    <a:p>
                      <a:pPr marL="182880" marR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Vehicle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dirty="0" smtClean="0">
                          <a:effectLst/>
                        </a:rPr>
                        <a:t>Height </a:t>
                      </a:r>
                      <a:r>
                        <a:rPr lang="en-US" sz="900" dirty="0">
                          <a:effectLst/>
                        </a:rPr>
                        <a:t>(</a:t>
                      </a:r>
                      <a:r>
                        <a:rPr lang="en-US" sz="900" dirty="0" err="1">
                          <a:effectLst/>
                        </a:rPr>
                        <a:t>ft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en-US" sz="900" dirty="0">
                          <a:effectLst/>
                        </a:rPr>
                        <a:t>4.46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250" algn="dec"/>
                        </a:tabLst>
                      </a:pPr>
                      <a:r>
                        <a:rPr lang="en-US" sz="900">
                          <a:effectLst/>
                        </a:rPr>
                        <a:t>10.00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>
                          <a:effectLst/>
                        </a:rPr>
                        <a:t>10.00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>
                          <a:effectLst/>
                        </a:rPr>
                        <a:t>10.00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>
                          <a:effectLst/>
                        </a:rPr>
                        <a:t>10.00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310043">
                <a:tc>
                  <a:txBody>
                    <a:bodyPr/>
                    <a:lstStyle/>
                    <a:p>
                      <a:pPr marL="182880" marR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Vehicle Width (</a:t>
                      </a:r>
                      <a:r>
                        <a:rPr lang="en-US" sz="900" dirty="0" err="1">
                          <a:effectLst/>
                        </a:rPr>
                        <a:t>ft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en-US" sz="900" dirty="0">
                          <a:effectLst/>
                        </a:rPr>
                        <a:t>5.74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250" algn="dec"/>
                        </a:tabLst>
                      </a:pPr>
                      <a:r>
                        <a:rPr lang="en-US" sz="900">
                          <a:effectLst/>
                        </a:rPr>
                        <a:t>7.00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>
                          <a:effectLst/>
                        </a:rPr>
                        <a:t>8.00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>
                          <a:effectLst/>
                        </a:rPr>
                        <a:t>8.00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>
                          <a:effectLst/>
                        </a:rPr>
                        <a:t>8.00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310043">
                <a:tc>
                  <a:txBody>
                    <a:bodyPr/>
                    <a:lstStyle/>
                    <a:p>
                      <a:pPr marL="182880" marR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Vehicle Length (</a:t>
                      </a:r>
                      <a:r>
                        <a:rPr lang="en-US" sz="900" dirty="0" err="1">
                          <a:effectLst/>
                        </a:rPr>
                        <a:t>ft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en-US" sz="900">
                          <a:effectLst/>
                        </a:rPr>
                        <a:t>16.00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250" algn="dec"/>
                        </a:tabLst>
                      </a:pPr>
                      <a:r>
                        <a:rPr lang="en-US" sz="900">
                          <a:effectLst/>
                        </a:rPr>
                        <a:t>29.00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>
                          <a:effectLst/>
                        </a:rPr>
                        <a:t>55.00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>
                          <a:effectLst/>
                        </a:rPr>
                        <a:t>68.50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>
                          <a:effectLst/>
                        </a:rPr>
                        <a:t>74.60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410016">
                <a:tc>
                  <a:txBody>
                    <a:bodyPr/>
                    <a:lstStyle/>
                    <a:p>
                      <a:pPr marL="182880" marR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Vehicle Weight (</a:t>
                      </a:r>
                      <a:r>
                        <a:rPr lang="en-US" sz="900" dirty="0" err="1">
                          <a:effectLst/>
                        </a:rPr>
                        <a:t>lb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4850" algn="dec"/>
                        </a:tabLst>
                      </a:pPr>
                      <a:r>
                        <a:rPr lang="en-US" sz="900">
                          <a:effectLst/>
                        </a:rPr>
                        <a:t>3060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4850" algn="dec"/>
                        </a:tabLst>
                      </a:pPr>
                      <a:r>
                        <a:rPr lang="en-US" sz="900">
                          <a:effectLst/>
                        </a:rPr>
                        <a:t>25,000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1995" algn="dec"/>
                        </a:tabLst>
                      </a:pPr>
                      <a:r>
                        <a:rPr lang="en-US" sz="900">
                          <a:effectLst/>
                        </a:rPr>
                        <a:t>37,000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8660" algn="dec"/>
                        </a:tabLst>
                      </a:pPr>
                      <a:r>
                        <a:rPr lang="en-US" sz="900" dirty="0">
                          <a:effectLst/>
                        </a:rPr>
                        <a:t>53,000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4050" algn="dec"/>
                        </a:tabLst>
                      </a:pPr>
                      <a:r>
                        <a:rPr lang="en-US" sz="900" dirty="0">
                          <a:effectLst/>
                        </a:rPr>
                        <a:t>55,000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465064">
                <a:tc>
                  <a:txBody>
                    <a:bodyPr/>
                    <a:lstStyle/>
                    <a:p>
                      <a:pPr marL="182880" marR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Maximum Torque (lb-ft)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4850" algn="dec"/>
                        </a:tabLst>
                      </a:pPr>
                      <a:r>
                        <a:rPr lang="en-US" sz="900">
                          <a:effectLst/>
                        </a:rPr>
                        <a:t>139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4850" algn="dec"/>
                        </a:tabLst>
                      </a:pPr>
                      <a:r>
                        <a:rPr lang="en-US" sz="900">
                          <a:effectLst/>
                        </a:rPr>
                        <a:t>660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1995" algn="dec"/>
                        </a:tabLst>
                      </a:pPr>
                      <a:r>
                        <a:rPr lang="en-US" sz="900">
                          <a:effectLst/>
                        </a:rPr>
                        <a:t>1650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US" sz="900">
                          <a:effectLst/>
                        </a:rPr>
                        <a:t>1650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4050" algn="dec"/>
                        </a:tabLst>
                      </a:pPr>
                      <a:r>
                        <a:rPr lang="en-US" sz="900" dirty="0">
                          <a:effectLst/>
                        </a:rPr>
                        <a:t>1650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310043">
                <a:tc>
                  <a:txBody>
                    <a:bodyPr/>
                    <a:lstStyle/>
                    <a:p>
                      <a:pPr marL="182880" marR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Maximum Power (</a:t>
                      </a:r>
                      <a:r>
                        <a:rPr lang="en-US" sz="900" dirty="0" err="1">
                          <a:effectLst/>
                        </a:rPr>
                        <a:t>hp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4850" algn="dec"/>
                        </a:tabLst>
                      </a:pPr>
                      <a:r>
                        <a:rPr lang="en-US" sz="900">
                          <a:effectLst/>
                        </a:rPr>
                        <a:t>197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4850" algn="dec"/>
                        </a:tabLst>
                      </a:pPr>
                      <a:r>
                        <a:rPr lang="en-US" sz="900">
                          <a:effectLst/>
                        </a:rPr>
                        <a:t>300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9145" algn="dec"/>
                        </a:tabLst>
                      </a:pPr>
                      <a:r>
                        <a:rPr lang="en-US" sz="900">
                          <a:effectLst/>
                        </a:rPr>
                        <a:t>485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1510" algn="dec"/>
                        </a:tabLst>
                      </a:pPr>
                      <a:r>
                        <a:rPr lang="en-US" sz="900" dirty="0">
                          <a:effectLst/>
                        </a:rPr>
                        <a:t>485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4050" algn="dec"/>
                        </a:tabLst>
                      </a:pPr>
                      <a:r>
                        <a:rPr lang="en-US" sz="900">
                          <a:effectLst/>
                        </a:rPr>
                        <a:t>485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310043">
                <a:tc>
                  <a:txBody>
                    <a:bodyPr/>
                    <a:lstStyle/>
                    <a:p>
                      <a:pPr marL="182880" marR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Wheel Radius (</a:t>
                      </a:r>
                      <a:r>
                        <a:rPr lang="en-US" sz="900" dirty="0" err="1">
                          <a:effectLst/>
                        </a:rPr>
                        <a:t>ft</a:t>
                      </a:r>
                      <a:r>
                        <a:rPr lang="en-US" sz="900" dirty="0">
                          <a:effectLst/>
                        </a:rPr>
                        <a:t>)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en-US" sz="900">
                          <a:effectLst/>
                        </a:rPr>
                        <a:t>1.03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250" algn="dec"/>
                        </a:tabLst>
                      </a:pPr>
                      <a:r>
                        <a:rPr lang="en-US" sz="900">
                          <a:effectLst/>
                        </a:rPr>
                        <a:t>1.66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>
                          <a:effectLst/>
                        </a:rPr>
                        <a:t>1.66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 dirty="0">
                          <a:effectLst/>
                        </a:rPr>
                        <a:t>1.66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 dirty="0">
                          <a:effectLst/>
                        </a:rPr>
                        <a:t>1.66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310043">
                <a:tc>
                  <a:txBody>
                    <a:bodyPr/>
                    <a:lstStyle/>
                    <a:p>
                      <a:pPr marL="182880" marR="0" indent="-18288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Differential Gear Ratio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en-US" sz="900">
                          <a:effectLst/>
                        </a:rPr>
                        <a:t>4.77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250" algn="dec"/>
                        </a:tabLst>
                      </a:pPr>
                      <a:r>
                        <a:rPr lang="en-US" sz="900">
                          <a:effectLst/>
                        </a:rPr>
                        <a:t>4.40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>
                          <a:effectLst/>
                        </a:rPr>
                        <a:t>3.50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>
                          <a:effectLst/>
                        </a:rPr>
                        <a:t>3.50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 dirty="0">
                          <a:effectLst/>
                        </a:rPr>
                        <a:t>3.50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2286000"/>
            <a:ext cx="373380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286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4286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4286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4286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4286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" algn="dec"/>
              </a:tabLst>
            </a:pPr>
            <a:r>
              <a:rPr lang="en-US" altLang="en-US" sz="1600" kern="0" dirty="0" bmk="_Toc378641976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Table </a:t>
            </a:r>
            <a:r>
              <a:rPr lang="en-US" altLang="en-US" sz="1600" kern="0" dirty="0" smtClean="0" bmk="_Toc378641976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1-2.  </a:t>
            </a:r>
            <a:r>
              <a:rPr lang="en-US" altLang="en-US" sz="1600" kern="0" dirty="0" bmk="_Toc378641976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Vehicle Characteristics Data</a:t>
            </a:r>
            <a:endParaRPr lang="en-US" altLang="en-US" sz="1600" kern="0" dirty="0" bmk="_Toc37864197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" algn="dec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007611"/>
              </p:ext>
            </p:extLst>
          </p:nvPr>
        </p:nvGraphicFramePr>
        <p:xfrm>
          <a:off x="5334000" y="2666998"/>
          <a:ext cx="3686173" cy="3225149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792919"/>
                <a:gridCol w="552640"/>
                <a:gridCol w="503058"/>
                <a:gridCol w="589635"/>
                <a:gridCol w="547681"/>
                <a:gridCol w="700240"/>
              </a:tblGrid>
              <a:tr h="260269">
                <a:tc gridSpan="6"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en-US" sz="900" kern="1200" dirty="0">
                          <a:effectLst/>
                        </a:rPr>
                        <a:t>Transmission Gear Ratios</a:t>
                      </a:r>
                      <a:endParaRPr lang="en-US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060" marR="5106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488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Gear 1</a:t>
                      </a:r>
                      <a:endParaRPr lang="en-US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en-US" sz="900">
                          <a:effectLst/>
                        </a:rPr>
                        <a:t>3.27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250" algn="dec"/>
                        </a:tabLst>
                      </a:pPr>
                      <a:r>
                        <a:rPr lang="en-US" sz="900" dirty="0">
                          <a:effectLst/>
                        </a:rPr>
                        <a:t>7.59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 dirty="0">
                          <a:effectLst/>
                        </a:rPr>
                        <a:t>11.06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>
                          <a:effectLst/>
                        </a:rPr>
                        <a:t>11.06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>
                          <a:effectLst/>
                        </a:rPr>
                        <a:t>11.06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296488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Gear 2</a:t>
                      </a:r>
                      <a:endParaRPr lang="en-US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en-US" sz="900">
                          <a:effectLst/>
                        </a:rPr>
                        <a:t>2.13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250" algn="dec"/>
                        </a:tabLst>
                      </a:pPr>
                      <a:r>
                        <a:rPr lang="en-US" sz="900" dirty="0">
                          <a:effectLst/>
                        </a:rPr>
                        <a:t>5.06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 dirty="0">
                          <a:effectLst/>
                        </a:rPr>
                        <a:t>8.20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>
                          <a:effectLst/>
                        </a:rPr>
                        <a:t>8.20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>
                          <a:effectLst/>
                        </a:rPr>
                        <a:t>8.20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296488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Gear 3</a:t>
                      </a:r>
                      <a:endParaRPr lang="en-US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en-US" sz="900">
                          <a:effectLst/>
                        </a:rPr>
                        <a:t>1.52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250" algn="dec"/>
                        </a:tabLst>
                      </a:pPr>
                      <a:r>
                        <a:rPr lang="en-US" sz="900">
                          <a:effectLst/>
                        </a:rPr>
                        <a:t>3.38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 dirty="0">
                          <a:effectLst/>
                        </a:rPr>
                        <a:t>6.06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>
                          <a:effectLst/>
                        </a:rPr>
                        <a:t>6.06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>
                          <a:effectLst/>
                        </a:rPr>
                        <a:t>6.06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296488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Gear 4</a:t>
                      </a:r>
                      <a:endParaRPr lang="en-US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en-US" sz="900">
                          <a:effectLst/>
                        </a:rPr>
                        <a:t>1.15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250" algn="dec"/>
                        </a:tabLst>
                      </a:pPr>
                      <a:r>
                        <a:rPr lang="en-US" sz="900">
                          <a:effectLst/>
                        </a:rPr>
                        <a:t>2.25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>
                          <a:effectLst/>
                        </a:rPr>
                        <a:t>4.49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 dirty="0">
                          <a:effectLst/>
                        </a:rPr>
                        <a:t>4.49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>
                          <a:effectLst/>
                        </a:rPr>
                        <a:t>4.49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296488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Gear 5</a:t>
                      </a:r>
                      <a:endParaRPr lang="en-US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en-US" sz="900">
                          <a:effectLst/>
                        </a:rPr>
                        <a:t>0.92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250" algn="dec"/>
                        </a:tabLst>
                      </a:pPr>
                      <a:r>
                        <a:rPr lang="en-US" sz="900">
                          <a:effectLst/>
                        </a:rPr>
                        <a:t>1.50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>
                          <a:effectLst/>
                        </a:rPr>
                        <a:t>3.32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 dirty="0">
                          <a:effectLst/>
                        </a:rPr>
                        <a:t>3.32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>
                          <a:effectLst/>
                        </a:rPr>
                        <a:t>3.32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296488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Gear 6</a:t>
                      </a:r>
                      <a:endParaRPr lang="en-US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7840" algn="dec"/>
                        </a:tabLst>
                      </a:pPr>
                      <a:r>
                        <a:rPr lang="en-US" sz="900">
                          <a:effectLst/>
                        </a:rPr>
                        <a:t>0.66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250" algn="dec"/>
                        </a:tabLst>
                      </a:pPr>
                      <a:r>
                        <a:rPr lang="en-US" sz="900">
                          <a:effectLst/>
                        </a:rPr>
                        <a:t>1.00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>
                          <a:effectLst/>
                        </a:rPr>
                        <a:t>2.46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 dirty="0">
                          <a:effectLst/>
                        </a:rPr>
                        <a:t>2.46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>
                          <a:effectLst/>
                        </a:rPr>
                        <a:t>2.46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296488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Gear 7</a:t>
                      </a:r>
                      <a:endParaRPr lang="en-US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7700" algn="dec"/>
                        </a:tabLst>
                      </a:pPr>
                      <a:r>
                        <a:rPr lang="en-US" sz="900">
                          <a:effectLst/>
                        </a:rPr>
                        <a:t>N/A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250" algn="dec"/>
                        </a:tabLst>
                      </a:pPr>
                      <a:r>
                        <a:rPr lang="en-US" sz="900">
                          <a:effectLst/>
                        </a:rPr>
                        <a:t>0.75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>
                          <a:effectLst/>
                        </a:rPr>
                        <a:t>1.82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>
                          <a:effectLst/>
                        </a:rPr>
                        <a:t>1.82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 dirty="0">
                          <a:effectLst/>
                        </a:rPr>
                        <a:t>1.82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296488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Gear 8</a:t>
                      </a:r>
                      <a:endParaRPr lang="en-US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7700" algn="dec"/>
                        </a:tabLst>
                      </a:pPr>
                      <a:r>
                        <a:rPr lang="en-US" sz="900">
                          <a:effectLst/>
                        </a:rPr>
                        <a:t>N/A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7700" algn="dec"/>
                        </a:tabLst>
                      </a:pPr>
                      <a:r>
                        <a:rPr lang="en-US" sz="900">
                          <a:effectLst/>
                        </a:rPr>
                        <a:t>N/A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>
                          <a:effectLst/>
                        </a:rPr>
                        <a:t>1.35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>
                          <a:effectLst/>
                        </a:rPr>
                        <a:t>1.35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 dirty="0">
                          <a:effectLst/>
                        </a:rPr>
                        <a:t>1.35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296488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Gear 9</a:t>
                      </a:r>
                      <a:endParaRPr lang="en-US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7700" algn="dec"/>
                        </a:tabLst>
                      </a:pPr>
                      <a:r>
                        <a:rPr lang="en-US" sz="900">
                          <a:effectLst/>
                        </a:rPr>
                        <a:t>N/A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7700" algn="dec"/>
                        </a:tabLst>
                      </a:pPr>
                      <a:r>
                        <a:rPr lang="en-US" sz="900">
                          <a:effectLst/>
                        </a:rPr>
                        <a:t>N/A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>
                          <a:effectLst/>
                        </a:rPr>
                        <a:t>1.00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>
                          <a:effectLst/>
                        </a:rPr>
                        <a:t>1.00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 dirty="0">
                          <a:effectLst/>
                        </a:rPr>
                        <a:t>1.00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  <a:tr h="296488">
                <a:tc>
                  <a:txBody>
                    <a:bodyPr/>
                    <a:lstStyle/>
                    <a:p>
                      <a:pPr marL="182880" marR="0" indent="-1828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Gear 10</a:t>
                      </a:r>
                      <a:endParaRPr lang="en-US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7700" algn="dec"/>
                        </a:tabLs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47700" algn="dec"/>
                        </a:tabLst>
                      </a:pPr>
                      <a:r>
                        <a:rPr lang="en-US" sz="900" dirty="0">
                          <a:effectLst/>
                        </a:rPr>
                        <a:t>N/A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6885" algn="dec"/>
                        </a:tabLst>
                      </a:pPr>
                      <a:r>
                        <a:rPr lang="en-US" sz="900" dirty="0">
                          <a:effectLst/>
                        </a:rPr>
                        <a:t>0.74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5450" algn="dec"/>
                        </a:tabLst>
                      </a:pPr>
                      <a:r>
                        <a:rPr lang="en-US" sz="900">
                          <a:effectLst/>
                        </a:rPr>
                        <a:t>0.74</a:t>
                      </a:r>
                      <a:endParaRPr lang="en-US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990" algn="dec"/>
                        </a:tabLst>
                      </a:pPr>
                      <a:r>
                        <a:rPr lang="en-US" sz="900" dirty="0">
                          <a:effectLst/>
                        </a:rPr>
                        <a:t>0.74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060" marR="5106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Methodology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171574"/>
            <a:ext cx="8839200" cy="4695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79400" lvl="1" indent="0">
              <a:spcBef>
                <a:spcPts val="1800"/>
              </a:spcBef>
              <a:buNone/>
            </a:pPr>
            <a:endParaRPr lang="en-US" sz="2100" kern="0" dirty="0" smtClean="0"/>
          </a:p>
          <a:p>
            <a:pPr marL="565150" lvl="1">
              <a:spcBef>
                <a:spcPts val="1800"/>
              </a:spcBef>
            </a:pPr>
            <a:endParaRPr lang="en-US" sz="2100" kern="0" dirty="0"/>
          </a:p>
          <a:p>
            <a:pPr marL="228600" lvl="1" indent="0">
              <a:spcBef>
                <a:spcPts val="800"/>
              </a:spcBef>
              <a:buNone/>
            </a:pPr>
            <a:endParaRPr lang="en-US" sz="1200" i="1" dirty="0">
              <a:latin typeface="Tahoma" pitchFamily="34" charset="0"/>
            </a:endParaRPr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marL="457200" lvl="1" indent="0">
              <a:spcBef>
                <a:spcPts val="800"/>
              </a:spcBef>
              <a:buNone/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181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2919" y="5638800"/>
            <a:ext cx="71686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Figure 1-3.  Custom Traffic Simulation Program Animation Window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2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Methodology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1171574"/>
            <a:ext cx="9058275" cy="4695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dirty="0" err="1"/>
              <a:t>TruckSim</a:t>
            </a:r>
            <a:endParaRPr lang="en-US" sz="2800" dirty="0"/>
          </a:p>
          <a:p>
            <a:pPr lvl="1">
              <a:spcBef>
                <a:spcPts val="2400"/>
              </a:spcBef>
            </a:pPr>
            <a:r>
              <a:rPr lang="en-US" sz="2600" kern="0" dirty="0">
                <a:cs typeface="+mn-cs"/>
              </a:rPr>
              <a:t>As a validation tool, </a:t>
            </a:r>
            <a:r>
              <a:rPr lang="en-US" sz="2600" kern="0" dirty="0" err="1">
                <a:cs typeface="+mn-cs"/>
              </a:rPr>
              <a:t>TruckSim</a:t>
            </a:r>
            <a:r>
              <a:rPr lang="en-US" sz="2600" kern="0" dirty="0">
                <a:cs typeface="+mn-cs"/>
              </a:rPr>
              <a:t> was chosen since:</a:t>
            </a:r>
          </a:p>
          <a:p>
            <a:pPr lvl="1">
              <a:spcBef>
                <a:spcPts val="800"/>
              </a:spcBef>
            </a:pPr>
            <a:endParaRPr lang="en-US" sz="18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lvl="2">
              <a:spcBef>
                <a:spcPts val="0"/>
              </a:spcBef>
            </a:pPr>
            <a:r>
              <a:rPr lang="en-US" kern="0" dirty="0" err="1">
                <a:cs typeface="+mn-cs"/>
              </a:rPr>
              <a:t>TruckSim</a:t>
            </a:r>
            <a:r>
              <a:rPr lang="en-US" kern="0" dirty="0">
                <a:cs typeface="+mn-cs"/>
              </a:rPr>
              <a:t> provides detailed simulation of individual commercial trucks (not a traffic microsimulation </a:t>
            </a:r>
            <a:r>
              <a:rPr lang="en-US" kern="0" dirty="0" smtClean="0">
                <a:cs typeface="+mn-cs"/>
              </a:rPr>
              <a:t>tool).</a:t>
            </a:r>
          </a:p>
          <a:p>
            <a:pPr lvl="2">
              <a:spcBef>
                <a:spcPts val="800"/>
              </a:spcBef>
            </a:pPr>
            <a:r>
              <a:rPr lang="en-US" kern="0" dirty="0">
                <a:cs typeface="+mn-cs"/>
              </a:rPr>
              <a:t>Is based on mathematical models of the commercial truck’s:</a:t>
            </a:r>
          </a:p>
          <a:p>
            <a:pPr lvl="3">
              <a:spcBef>
                <a:spcPts val="800"/>
              </a:spcBef>
            </a:pPr>
            <a:r>
              <a:rPr lang="en-US" sz="1800" kern="0" dirty="0" smtClean="0">
                <a:cs typeface="+mn-cs"/>
              </a:rPr>
              <a:t> </a:t>
            </a:r>
            <a:r>
              <a:rPr lang="en-US" sz="2200" kern="0" dirty="0">
                <a:cs typeface="+mn-cs"/>
              </a:rPr>
              <a:t>powertrain (engine, transmission) </a:t>
            </a:r>
            <a:endParaRPr lang="en-US" sz="2200" kern="0" dirty="0" smtClean="0">
              <a:cs typeface="+mn-cs"/>
            </a:endParaRPr>
          </a:p>
          <a:p>
            <a:pPr lvl="3">
              <a:spcBef>
                <a:spcPts val="800"/>
              </a:spcBef>
            </a:pPr>
            <a:r>
              <a:rPr lang="en-US" sz="2200" kern="0" dirty="0" smtClean="0">
                <a:cs typeface="+mn-cs"/>
              </a:rPr>
              <a:t> physical characteristics</a:t>
            </a:r>
            <a:endParaRPr lang="en-US" sz="2200" kern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6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1"/>
          <a:stretch/>
        </p:blipFill>
        <p:spPr bwMode="auto">
          <a:xfrm>
            <a:off x="6096000" y="1820663"/>
            <a:ext cx="2907363" cy="366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Methodology 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1171574"/>
            <a:ext cx="9058275" cy="4695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dirty="0" err="1"/>
              <a:t>TruckSim</a:t>
            </a:r>
            <a:r>
              <a:rPr lang="en-US" sz="2800" dirty="0"/>
              <a:t> (cont’d)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/>
          <a:srcRect l="21629" t="1605"/>
          <a:stretch/>
        </p:blipFill>
        <p:spPr bwMode="auto">
          <a:xfrm>
            <a:off x="228600" y="1820663"/>
            <a:ext cx="2933700" cy="367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8418" y="5558134"/>
            <a:ext cx="71686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Figures 1-4 &amp; 1-6.  </a:t>
            </a:r>
            <a:r>
              <a:rPr lang="en-US" sz="1400" dirty="0" err="1"/>
              <a:t>TruckSim</a:t>
            </a:r>
            <a:r>
              <a:rPr lang="en-US" sz="1400" dirty="0"/>
              <a:t> Vehicle Attributes </a:t>
            </a:r>
            <a:r>
              <a:rPr lang="en-US" sz="1400" dirty="0" smtClean="0"/>
              <a:t>and Roadway Geometry Windows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/>
          <a:stretch/>
        </p:blipFill>
        <p:spPr bwMode="auto">
          <a:xfrm>
            <a:off x="3271837" y="1812528"/>
            <a:ext cx="2667000" cy="367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0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Methodology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04800" y="1171574"/>
                <a:ext cx="8534400" cy="469582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9pPr>
              </a:lstStyle>
              <a:p>
                <a:pPr>
                  <a:spcBef>
                    <a:spcPts val="800"/>
                  </a:spcBef>
                </a:pPr>
                <a:r>
                  <a:rPr lang="en-US" sz="2600" dirty="0"/>
                  <a:t>Advanced/Full Vehicle Dynamics Approach</a:t>
                </a:r>
              </a:p>
              <a:p>
                <a:pPr lvl="1">
                  <a:spcBef>
                    <a:spcPts val="800"/>
                  </a:spcBef>
                </a:pPr>
                <a:r>
                  <a:rPr lang="en-US" sz="2000" kern="0" dirty="0"/>
                  <a:t>The need to develop a full vehicle dynamics modeling approach was </a:t>
                </a:r>
                <a:r>
                  <a:rPr lang="en-US" sz="2000" kern="0" dirty="0" smtClean="0"/>
                  <a:t>realized through existing methodology results comparisons.</a:t>
                </a:r>
              </a:p>
              <a:p>
                <a:pPr lvl="1">
                  <a:spcBef>
                    <a:spcPts val="800"/>
                  </a:spcBef>
                </a:pPr>
                <a:r>
                  <a:rPr lang="en-US" sz="2000" kern="0" dirty="0" smtClean="0"/>
                  <a:t>The </a:t>
                </a:r>
                <a:r>
                  <a:rPr lang="en-US" sz="2000" kern="0" dirty="0"/>
                  <a:t>approach at the most basic level has the equation.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  <a:tabLst>
                    <a:tab pos="8286750" algn="r"/>
                  </a:tabLs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/>
                      </a:rPr>
                      <m:t>            </m:t>
                    </m:r>
                    <m:r>
                      <a:rPr lang="en-US" sz="2200" i="1">
                        <a:effectLst/>
                        <a:latin typeface="Cambria Math"/>
                      </a:rPr>
                      <m:t>𝐹</m:t>
                    </m:r>
                    <m:r>
                      <a:rPr lang="en-US" sz="2200" b="1" i="1">
                        <a:effectLst/>
                        <a:latin typeface="Cambria Math"/>
                      </a:rPr>
                      <m:t>=</m:t>
                    </m:r>
                    <m:r>
                      <a:rPr lang="en-US" sz="2200" i="1">
                        <a:effectLst/>
                        <a:latin typeface="Cambria Math"/>
                      </a:rPr>
                      <m:t>𝑚</m:t>
                    </m:r>
                    <m:r>
                      <a:rPr lang="en-US" sz="2200" i="1">
                        <a:effectLst/>
                        <a:latin typeface="Cambria Math"/>
                      </a:rPr>
                      <m:t>×</m:t>
                    </m:r>
                    <m:r>
                      <a:rPr lang="en-US" sz="2200" i="1">
                        <a:effectLst/>
                        <a:latin typeface="Cambria Math"/>
                      </a:rPr>
                      <m:t>𝑎</m:t>
                    </m:r>
                    <m:r>
                      <a:rPr lang="en-US" sz="2200" i="1">
                        <a:effectLst/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sz="2200" i="1">
                        <a:effectLst/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/>
                          </a:rPr>
                          <m:t>𝑟𝑙</m:t>
                        </m:r>
                      </m:sub>
                    </m:sSub>
                    <m:r>
                      <a:rPr lang="en-US" sz="2200" i="1">
                        <a:effectLst/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</a:rPr>
                  <a:t>	(Eq. 3-1)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000" kern="0" dirty="0" smtClean="0"/>
                  <a:t>Tractive effort (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𝐹</m:t>
                    </m:r>
                  </m:oMath>
                </a14:m>
                <a:r>
                  <a:rPr lang="en-US" sz="2000" kern="0" dirty="0" smtClean="0"/>
                  <a:t>) is the lesser of:</a:t>
                </a:r>
              </a:p>
              <a:p>
                <a:pPr lvl="2">
                  <a:spcBef>
                    <a:spcPts val="800"/>
                  </a:spcBef>
                </a:pPr>
                <a:r>
                  <a:rPr lang="en-US" sz="1800" kern="0" dirty="0" smtClean="0"/>
                  <a:t>Maximum tractive effort (the amount of force that can be accommodated by the tire-pavement interface)</a:t>
                </a:r>
              </a:p>
              <a:p>
                <a:pPr lvl="2">
                  <a:spcBef>
                    <a:spcPts val="800"/>
                  </a:spcBef>
                </a:pPr>
                <a:r>
                  <a:rPr lang="en-US" sz="1800" kern="0" dirty="0" smtClean="0"/>
                  <a:t>Engine-generated tractive effort (function of engine torque, transmission and differential gearing, drive wheel radius)</a:t>
                </a:r>
              </a:p>
              <a:p>
                <a:pPr lvl="2">
                  <a:spcBef>
                    <a:spcPts val="800"/>
                  </a:spcBef>
                </a:pPr>
                <a:r>
                  <a:rPr lang="en-US" sz="1800" kern="0" dirty="0" smtClean="0"/>
                  <a:t>Available tractive effort (minimum of the two)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sz="2000" kern="0" dirty="0" smtClean="0"/>
                  <a:t>For vehicles with low power-to-weight ratios (commercial trucks), engine generated tractive effort governs. </a:t>
                </a:r>
                <a:endParaRPr lang="en-US" sz="2000" kern="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71574"/>
                <a:ext cx="8534400" cy="4695825"/>
              </a:xfrm>
              <a:prstGeom prst="rect">
                <a:avLst/>
              </a:prstGeom>
              <a:blipFill rotWithShape="0">
                <a:blip r:embed="rId2"/>
                <a:stretch>
                  <a:fillRect l="-357" t="-1299" r="-143" b="-5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8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Methodology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171574"/>
            <a:ext cx="8534400" cy="4695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600" dirty="0"/>
              <a:t>Advanced/Full Vehicle Dynamics Approach (cont’d</a:t>
            </a:r>
            <a:r>
              <a:rPr lang="en-US" sz="2600" dirty="0" smtClean="0"/>
              <a:t>)</a:t>
            </a: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marL="457200" lvl="1" indent="0">
              <a:spcBef>
                <a:spcPts val="800"/>
              </a:spcBef>
              <a:buNone/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752600"/>
            <a:ext cx="4233791" cy="33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191000" cy="33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5750" y="5119210"/>
            <a:ext cx="43624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1-9</a:t>
            </a:r>
            <a:r>
              <a:rPr lang="en-US" sz="1400" dirty="0"/>
              <a:t>.  Transmission Gear Change Capable Maximum Acceleration of an Interstate Semi-trailer on a 2640-foot Link with 6% Grade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67251" y="5138260"/>
            <a:ext cx="3990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1-10</a:t>
            </a:r>
            <a:r>
              <a:rPr lang="en-US" sz="1400" dirty="0"/>
              <a:t>.  Transmission Gear Change Capable Velocity of an Interstate Semi-trailer on a 2640-foot Link with 6% Grade</a:t>
            </a:r>
          </a:p>
        </p:txBody>
      </p:sp>
    </p:spTree>
    <p:extLst>
      <p:ext uri="{BB962C8B-B14F-4D97-AF65-F5344CB8AC3E}">
        <p14:creationId xmlns:p14="http://schemas.microsoft.com/office/powerpoint/2010/main" val="38534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648200"/>
          </a:xfrm>
        </p:spPr>
        <p:txBody>
          <a:bodyPr/>
          <a:lstStyle/>
          <a:p>
            <a:pPr>
              <a:spcBef>
                <a:spcPts val="800"/>
              </a:spcBef>
            </a:pP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/>
              <a:t>Background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Problem Statement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Research Objectives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Methodology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PCE Results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Conclusion</a:t>
            </a:r>
          </a:p>
          <a:p>
            <a:pPr marL="0" indent="0">
              <a:spcBef>
                <a:spcPts val="800"/>
              </a:spcBef>
              <a:buNone/>
            </a:pPr>
            <a:endParaRPr lang="en-US" dirty="0" smtClean="0"/>
          </a:p>
          <a:p>
            <a:pPr marL="457200" lvl="1" indent="0">
              <a:spcBef>
                <a:spcPts val="800"/>
              </a:spcBef>
              <a:buNone/>
            </a:pPr>
            <a:endParaRPr lang="en-US" dirty="0" smtClean="0"/>
          </a:p>
          <a:p>
            <a:pPr lvl="1">
              <a:spcBef>
                <a:spcPts val="8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02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Methodology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171574"/>
            <a:ext cx="8534400" cy="4695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600" dirty="0"/>
              <a:t>Experimental </a:t>
            </a:r>
            <a:r>
              <a:rPr lang="en-US" sz="2600" dirty="0" smtClean="0"/>
              <a:t>Design</a:t>
            </a: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marL="457200" lvl="1" indent="0">
              <a:spcBef>
                <a:spcPts val="800"/>
              </a:spcBef>
              <a:buNone/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24883"/>
              </p:ext>
            </p:extLst>
          </p:nvPr>
        </p:nvGraphicFramePr>
        <p:xfrm>
          <a:off x="2209800" y="2082379"/>
          <a:ext cx="4419600" cy="3785021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2442410"/>
                <a:gridCol w="1977190"/>
              </a:tblGrid>
              <a:tr h="3064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Variable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Setting Level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204579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lanes in analysis direction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2-lanes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409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3-lanes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204579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Roadway Grade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Level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204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204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b"/>
                </a:tc>
              </a:tr>
              <a:tr h="204579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Free-Flow-Speed (mi/h)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204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204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b"/>
                </a:tc>
              </a:tr>
              <a:tr h="204579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Segment Length (ft)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1320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204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2640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204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3960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204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5280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204579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HV Percentage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204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204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  <a:tr h="2045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75" marR="66875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39780" y="1774596"/>
            <a:ext cx="7137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Table </a:t>
            </a:r>
            <a:r>
              <a:rPr lang="en-US" sz="1400" dirty="0" smtClean="0"/>
              <a:t>1-3.  </a:t>
            </a:r>
            <a:r>
              <a:rPr lang="en-US" sz="1400" dirty="0"/>
              <a:t>Variables used for Experimental Design in Simulation Runs</a:t>
            </a:r>
          </a:p>
        </p:txBody>
      </p:sp>
    </p:spTree>
    <p:extLst>
      <p:ext uri="{BB962C8B-B14F-4D97-AF65-F5344CB8AC3E}">
        <p14:creationId xmlns:p14="http://schemas.microsoft.com/office/powerpoint/2010/main" val="11013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PCE Results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171574"/>
            <a:ext cx="8534400" cy="4695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dirty="0"/>
              <a:t>PCE Estimation Equations</a:t>
            </a:r>
          </a:p>
          <a:p>
            <a:pPr lvl="1">
              <a:spcBef>
                <a:spcPts val="1800"/>
              </a:spcBef>
            </a:pPr>
            <a:r>
              <a:rPr lang="en-US" sz="2500" dirty="0">
                <a:cs typeface="+mn-cs"/>
              </a:rPr>
              <a:t>Class 8 and Class 9 truck operations were found to be similar due </a:t>
            </a:r>
            <a:r>
              <a:rPr lang="en-US" sz="2500" dirty="0" smtClean="0">
                <a:cs typeface="+mn-cs"/>
              </a:rPr>
              <a:t>to:</a:t>
            </a:r>
          </a:p>
          <a:p>
            <a:pPr lvl="2">
              <a:spcBef>
                <a:spcPts val="1800"/>
              </a:spcBef>
            </a:pPr>
            <a:r>
              <a:rPr lang="en-US" sz="2300" dirty="0">
                <a:cs typeface="+mn-cs"/>
              </a:rPr>
              <a:t>Drivetrain and physical characteristics being very similar.</a:t>
            </a:r>
          </a:p>
          <a:p>
            <a:pPr lvl="1">
              <a:spcBef>
                <a:spcPts val="1200"/>
              </a:spcBef>
            </a:pPr>
            <a:r>
              <a:rPr lang="en-US" sz="2500" dirty="0">
                <a:cs typeface="+mn-cs"/>
              </a:rPr>
              <a:t>3 classes of trucks were used as the final reporting categories:</a:t>
            </a:r>
          </a:p>
          <a:p>
            <a:pPr lvl="2">
              <a:spcBef>
                <a:spcPts val="800"/>
              </a:spcBef>
            </a:pPr>
            <a:r>
              <a:rPr lang="en-US" sz="2300" dirty="0">
                <a:cs typeface="+mn-cs"/>
              </a:rPr>
              <a:t>Single </a:t>
            </a:r>
            <a:r>
              <a:rPr lang="en-US" sz="2300" dirty="0" smtClean="0">
                <a:cs typeface="+mn-cs"/>
              </a:rPr>
              <a:t>Unit </a:t>
            </a:r>
            <a:r>
              <a:rPr lang="en-US" sz="2300" dirty="0">
                <a:cs typeface="+mn-cs"/>
              </a:rPr>
              <a:t>(Small)</a:t>
            </a:r>
          </a:p>
          <a:p>
            <a:pPr lvl="2">
              <a:spcBef>
                <a:spcPts val="800"/>
              </a:spcBef>
            </a:pPr>
            <a:r>
              <a:rPr lang="en-US" sz="2300" dirty="0" err="1">
                <a:cs typeface="+mn-cs"/>
              </a:rPr>
              <a:t>Semi-tractor+trailer</a:t>
            </a:r>
            <a:r>
              <a:rPr lang="en-US" sz="2300" dirty="0">
                <a:cs typeface="+mn-cs"/>
              </a:rPr>
              <a:t> </a:t>
            </a:r>
            <a:r>
              <a:rPr lang="en-US" sz="2300" dirty="0" smtClean="0">
                <a:cs typeface="+mn-cs"/>
              </a:rPr>
              <a:t>(</a:t>
            </a:r>
            <a:r>
              <a:rPr lang="en-US" sz="2300" dirty="0">
                <a:cs typeface="+mn-cs"/>
              </a:rPr>
              <a:t>Medium)</a:t>
            </a:r>
          </a:p>
          <a:p>
            <a:pPr lvl="2">
              <a:spcBef>
                <a:spcPts val="800"/>
              </a:spcBef>
            </a:pPr>
            <a:r>
              <a:rPr lang="en-US" sz="2300" dirty="0" err="1">
                <a:cs typeface="+mn-cs"/>
              </a:rPr>
              <a:t>Semi-tractor+double-trailer</a:t>
            </a:r>
            <a:r>
              <a:rPr lang="en-US" sz="2300" dirty="0">
                <a:cs typeface="+mn-cs"/>
              </a:rPr>
              <a:t> </a:t>
            </a:r>
            <a:r>
              <a:rPr lang="en-US" sz="2300" dirty="0" smtClean="0">
                <a:cs typeface="+mn-cs"/>
              </a:rPr>
              <a:t>(</a:t>
            </a:r>
            <a:r>
              <a:rPr lang="en-US" sz="2300" dirty="0">
                <a:cs typeface="+mn-cs"/>
              </a:rPr>
              <a:t>Large)</a:t>
            </a:r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marL="457200" lvl="1" indent="0">
              <a:spcBef>
                <a:spcPts val="800"/>
              </a:spcBef>
              <a:buNone/>
            </a:pPr>
            <a:endParaRPr lang="en-US" sz="2000" kern="0" dirty="0" smtClean="0"/>
          </a:p>
          <a:p>
            <a:pPr marL="228600" lvl="1" indent="0">
              <a:spcBef>
                <a:spcPts val="800"/>
              </a:spcBef>
              <a:buNone/>
            </a:pPr>
            <a:endParaRPr lang="en-US" sz="1200" i="1" dirty="0" smtClean="0">
              <a:latin typeface="Tahoma" pitchFamily="34" charset="0"/>
            </a:endParaRPr>
          </a:p>
          <a:p>
            <a:pPr marL="228600" lvl="1" indent="0">
              <a:spcBef>
                <a:spcPts val="800"/>
              </a:spcBef>
              <a:buNone/>
            </a:pPr>
            <a:endParaRPr lang="en-US" sz="1200" i="1" dirty="0">
              <a:latin typeface="Tahoma" pitchFamily="34" charset="0"/>
            </a:endParaRPr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marL="457200" lvl="1" indent="0">
              <a:spcBef>
                <a:spcPts val="800"/>
              </a:spcBef>
              <a:buNone/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9997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PCE Results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171575"/>
            <a:ext cx="8534400" cy="13430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dirty="0"/>
              <a:t>PCE Estimation Equations (</a:t>
            </a:r>
            <a:r>
              <a:rPr lang="en-US" sz="2800" dirty="0" smtClean="0"/>
              <a:t>cont’d</a:t>
            </a:r>
            <a:r>
              <a:rPr lang="en-US" sz="2800" dirty="0"/>
              <a:t>)</a:t>
            </a:r>
            <a:endParaRPr lang="en-US" dirty="0">
              <a:cs typeface="+mn-cs"/>
            </a:endParaRPr>
          </a:p>
          <a:p>
            <a:pPr marL="457200" lvl="1" indent="0">
              <a:spcBef>
                <a:spcPts val="800"/>
              </a:spcBef>
              <a:buNone/>
            </a:pPr>
            <a:endParaRPr lang="en-US" sz="2000" kern="0" dirty="0" smtClean="0"/>
          </a:p>
          <a:p>
            <a:pPr marL="228600" lvl="1" indent="0">
              <a:spcBef>
                <a:spcPts val="800"/>
              </a:spcBef>
              <a:buNone/>
            </a:pPr>
            <a:endParaRPr lang="en-US" sz="1200" i="1" dirty="0" smtClean="0">
              <a:latin typeface="Tahoma" pitchFamily="34" charset="0"/>
            </a:endParaRPr>
          </a:p>
          <a:p>
            <a:pPr marL="228600" lvl="1" indent="0">
              <a:spcBef>
                <a:spcPts val="800"/>
              </a:spcBef>
              <a:buNone/>
            </a:pPr>
            <a:endParaRPr lang="en-US" sz="1200" i="1" dirty="0">
              <a:latin typeface="Tahoma" pitchFamily="34" charset="0"/>
            </a:endParaRPr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marL="457200" lvl="1" indent="0">
              <a:spcBef>
                <a:spcPts val="800"/>
              </a:spcBef>
              <a:buNone/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" y="1654379"/>
                <a:ext cx="8372474" cy="1319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𝑃𝐶𝐸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=0.966+0.0000154×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𝑆𝑒𝑔𝐿𝑒𝑛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 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𝑃𝑟𝑜𝑝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.  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𝐺𝑟𝑎𝑑𝑒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300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−0.000101×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Min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𝑆𝑒𝑔𝐿𝑒𝑛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𝑃𝑟𝑜𝑝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𝐺𝑟𝑎𝑑𝑒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e>
                          </m:d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+0.0037 ×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𝐹𝐹𝑆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,66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−0.0801×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𝑁𝑢𝑚𝐿𝑎𝑛𝑒𝑠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+1.21×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𝑃𝑟𝑜𝑝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𝑆𝑚𝑎𝑙𝑙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𝑇𝑟𝑢𝑐𝑘𝑠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+0.0031×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𝐹𝑙𝑜𝑤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𝑅𝑎𝑡𝑒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 100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𝑃𝑟𝑜𝑝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𝑆𝑚𝑎𝑙𝑙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𝑇𝑟𝑢𝑐𝑘𝑠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54379"/>
                <a:ext cx="8372474" cy="1319977"/>
              </a:xfrm>
              <a:prstGeom prst="rect">
                <a:avLst/>
              </a:prstGeom>
              <a:blipFill rotWithShape="0">
                <a:blip r:embed="rId2"/>
                <a:stretch>
                  <a:fillRect b="-23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4325" y="3190500"/>
                <a:ext cx="8524875" cy="1186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𝑃𝐶𝐸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𝑀𝑇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=1.095+0.0000165×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𝑆𝑒𝑔𝐿𝑒𝑛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𝑃𝑟𝑜𝑝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𝐺𝑟𝑎𝑑𝑒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 300))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−0.000105×(</m:t>
                      </m:r>
                      <m:r>
                        <m:rPr>
                          <m:sty m:val="p"/>
                        </m:rPr>
                        <a:rPr lang="en-US" sz="1800" i="1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𝑆𝑒𝑔𝐿𝑒𝑛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𝑃𝑟𝑜𝑝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𝐺𝑟𝑎𝑑𝑒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, 300))+0.00255×</m:t>
                      </m:r>
                      <m:r>
                        <m:rPr>
                          <m:sty m:val="p"/>
                        </m:rPr>
                        <a:rPr lang="en-US" sz="1800" i="1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𝐹𝐹𝑆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,66)−0.07774×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𝑁𝑢𝑚𝐿𝑎𝑛𝑒𝑠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+2.148×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𝑃𝑟𝑜𝑝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𝑀𝑒𝑑𝑖𝑢𝑚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𝑇𝑟𝑢𝑐𝑘𝑠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+0.00244×</m:t>
                      </m:r>
                      <m:r>
                        <m:rPr>
                          <m:sty m:val="p"/>
                        </m:rPr>
                        <a:rPr lang="en-US" sz="1800" i="1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𝐹𝑙𝑜𝑤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, 100)×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𝑃𝑟𝑜𝑝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𝑀𝑒𝑑𝑖𝑢𝑚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𝑇𝑟𝑢𝑐𝑘𝑠</m:t>
                      </m:r>
                    </m:oMath>
                  </m:oMathPara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3190500"/>
                <a:ext cx="8524875" cy="1186800"/>
              </a:xfrm>
              <a:prstGeom prst="rect">
                <a:avLst/>
              </a:prstGeom>
              <a:blipFill rotWithShape="0"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2400" y="4569288"/>
                <a:ext cx="8524875" cy="1371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𝑃𝐶𝐸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𝐿𝑇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=1.246+0.0000171×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𝑆𝑒𝑔𝐿𝑒𝑛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𝑃𝑟𝑜𝑝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𝐺𝑟𝑎𝑑𝑒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 300))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−0.0000335×(</m:t>
                      </m:r>
                      <m:r>
                        <m:rPr>
                          <m:sty m:val="p"/>
                        </m:rPr>
                        <a:rPr lang="en-US" sz="1800" i="1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𝑆𝑒𝑔𝐿𝑒𝑛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𝑃𝑟𝑜𝑝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𝐺𝑟𝑎𝑑𝑒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, 300))+0.00264×</m:t>
                      </m:r>
                      <m:r>
                        <m:rPr>
                          <m:sty m:val="p"/>
                        </m:rPr>
                        <a:rPr lang="en-US" sz="1800" i="1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𝐹𝐹𝑆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,66)−0.10316×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𝑁𝑢𝑚𝐿𝑎𝑛𝑒𝑠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+1.98×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𝑃𝑟𝑜𝑝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𝐿𝑎𝑟𝑔𝑒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𝑇𝑟𝑢𝑐𝑘𝑠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+0.00401×</m:t>
                      </m:r>
                      <m:r>
                        <m:rPr>
                          <m:sty m:val="p"/>
                        </m:rPr>
                        <a:rPr lang="en-US" sz="1800" i="1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𝐹𝑙𝑜𝑤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, 100)×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𝑃𝑟𝑜𝑝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𝐿𝑎𝑟𝑔𝑒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𝑇𝑟𝑢𝑐𝑘𝑠</m:t>
                      </m:r>
                    </m:oMath>
                  </m:oMathPara>
                </a14:m>
                <a:endParaRPr lang="en-US" sz="1800" i="1" dirty="0"/>
              </a:p>
              <a:p>
                <a:endParaRPr lang="en-US" sz="1200" i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69288"/>
                <a:ext cx="8524875" cy="1371466"/>
              </a:xfrm>
              <a:prstGeom prst="rect">
                <a:avLst/>
              </a:prstGeom>
              <a:blipFill rotWithShape="0">
                <a:blip r:embed="rId4"/>
                <a:stretch>
                  <a:fillRect b="-9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1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5275" y="1476375"/>
            <a:ext cx="8534400" cy="46958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dirty="0" smtClean="0"/>
              <a:t>The new advanced vehicle dynamics modeling approach ensures that that the deceleration on grades is not overestimated by accounting for gear changes.</a:t>
            </a:r>
          </a:p>
          <a:p>
            <a:pPr>
              <a:spcBef>
                <a:spcPts val="800"/>
              </a:spcBef>
            </a:pPr>
            <a:endParaRPr lang="en-US" sz="2800" dirty="0" smtClean="0"/>
          </a:p>
          <a:p>
            <a:pPr>
              <a:spcBef>
                <a:spcPts val="800"/>
              </a:spcBef>
            </a:pPr>
            <a:r>
              <a:rPr lang="en-US" sz="2800" dirty="0" smtClean="0"/>
              <a:t>Even though it is difficult to compare the PCE values obtained in this study to the HCM PCE values , as expected, they were generally lower.</a:t>
            </a:r>
            <a:endParaRPr lang="en-US" sz="1200" i="1" dirty="0" smtClean="0">
              <a:latin typeface="Tahoma" pitchFamily="34" charset="0"/>
            </a:endParaRPr>
          </a:p>
          <a:p>
            <a:pPr marL="228600" lvl="1" indent="0">
              <a:spcBef>
                <a:spcPts val="800"/>
              </a:spcBef>
              <a:buNone/>
            </a:pPr>
            <a:endParaRPr lang="en-US" sz="1200" i="1" dirty="0">
              <a:latin typeface="Tahoma" pitchFamily="34" charset="0"/>
            </a:endParaRPr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  <a:p>
            <a:pPr marL="457200" lvl="1" indent="0">
              <a:spcBef>
                <a:spcPts val="800"/>
              </a:spcBef>
              <a:buNone/>
            </a:pPr>
            <a:endParaRPr lang="en-US" sz="2000" kern="0" dirty="0" smtClean="0"/>
          </a:p>
          <a:p>
            <a:pPr lvl="1">
              <a:spcBef>
                <a:spcPts val="800"/>
              </a:spcBef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9997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1988"/>
            <a:ext cx="7086600" cy="759024"/>
          </a:xfrm>
        </p:spPr>
        <p:txBody>
          <a:bodyPr/>
          <a:lstStyle/>
          <a:p>
            <a:r>
              <a:rPr lang="en-US" sz="4000" dirty="0" smtClean="0"/>
              <a:t>Questions/Comments</a:t>
            </a:r>
            <a:endParaRPr lang="en-US" sz="4000" dirty="0"/>
          </a:p>
        </p:txBody>
      </p:sp>
      <p:pic>
        <p:nvPicPr>
          <p:cNvPr id="1027" name="Picture 3" descr="C:\Users\Seckin\AppData\Local\Microsoft\Windows\Temporary Internet Files\Content.IE5\N6DBCGY2\MC9004414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5720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2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Background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500" dirty="0" smtClean="0"/>
              <a:t>HCM </a:t>
            </a:r>
            <a:r>
              <a:rPr lang="en-US" sz="2500" dirty="0"/>
              <a:t>is considered as the primary guide for conducting highway capacity and </a:t>
            </a:r>
            <a:r>
              <a:rPr lang="en-US" sz="2500" dirty="0" smtClean="0"/>
              <a:t>level-of-service (LOS) analyses in the US.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An important measure for the traffic stream is hourly demand volume (</a:t>
            </a:r>
            <a:r>
              <a:rPr lang="en-US" sz="2500" dirty="0" err="1" smtClean="0"/>
              <a:t>veh</a:t>
            </a:r>
            <a:r>
              <a:rPr lang="en-US" sz="2500" dirty="0" smtClean="0"/>
              <a:t>/h or </a:t>
            </a:r>
            <a:r>
              <a:rPr lang="en-US" sz="2500" dirty="0" err="1" smtClean="0"/>
              <a:t>veh</a:t>
            </a:r>
            <a:r>
              <a:rPr lang="en-US" sz="2500" dirty="0" smtClean="0"/>
              <a:t>/h/</a:t>
            </a:r>
            <a:r>
              <a:rPr lang="en-US" sz="2500" dirty="0" err="1" smtClean="0"/>
              <a:t>ln</a:t>
            </a:r>
            <a:r>
              <a:rPr lang="en-US" sz="2500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Capacity is defined in pc/h/</a:t>
            </a:r>
            <a:r>
              <a:rPr lang="en-US" sz="2500" dirty="0" err="1" smtClean="0"/>
              <a:t>ln.</a:t>
            </a:r>
            <a:endParaRPr lang="en-US" sz="2500" dirty="0" smtClean="0"/>
          </a:p>
          <a:p>
            <a:r>
              <a:rPr lang="en-US" sz="2500" dirty="0" smtClean="0"/>
              <a:t>Passenger car equivalency (PCE) values being the conversion factor from </a:t>
            </a:r>
            <a:r>
              <a:rPr lang="en-US" sz="2500" dirty="0" err="1" smtClean="0"/>
              <a:t>veh</a:t>
            </a:r>
            <a:r>
              <a:rPr lang="en-US" sz="2500" dirty="0" smtClean="0"/>
              <a:t>/h/</a:t>
            </a:r>
            <a:r>
              <a:rPr lang="en-US" sz="2500" dirty="0" err="1" smtClean="0"/>
              <a:t>ln</a:t>
            </a:r>
            <a:r>
              <a:rPr lang="en-US" sz="2500" dirty="0" smtClean="0"/>
              <a:t> to pc/h/</a:t>
            </a:r>
            <a:r>
              <a:rPr lang="en-US" sz="2500" dirty="0" err="1" smtClean="0"/>
              <a:t>ln.</a:t>
            </a:r>
            <a:endParaRPr lang="en-US" sz="2500" dirty="0" smtClean="0"/>
          </a:p>
          <a:p>
            <a:r>
              <a:rPr lang="en-US" sz="2500" dirty="0" smtClean="0"/>
              <a:t>HCM 2010 PCE values are based on a study done on mid/late-1990’s (Webster and </a:t>
            </a:r>
            <a:r>
              <a:rPr lang="en-US" sz="2500" dirty="0" err="1" smtClean="0"/>
              <a:t>Elefteriadou</a:t>
            </a:r>
            <a:r>
              <a:rPr lang="en-US" sz="2500" dirty="0" smtClean="0"/>
              <a:t>).</a:t>
            </a:r>
          </a:p>
          <a:p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800" dirty="0" smtClean="0"/>
              <a:t>	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02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1988"/>
            <a:ext cx="8763000" cy="759024"/>
          </a:xfrm>
        </p:spPr>
        <p:txBody>
          <a:bodyPr/>
          <a:lstStyle/>
          <a:p>
            <a:r>
              <a:rPr lang="en-US" sz="4000" dirty="0"/>
              <a:t>Problem </a:t>
            </a:r>
            <a:r>
              <a:rPr lang="en-US" sz="4000" dirty="0" smtClean="0"/>
              <a:t>Statement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400" dirty="0" smtClean="0"/>
              <a:t>Webster </a:t>
            </a:r>
            <a:r>
              <a:rPr lang="en-US" sz="2400" dirty="0"/>
              <a:t>and </a:t>
            </a:r>
            <a:r>
              <a:rPr lang="en-US" sz="2400" dirty="0" smtClean="0"/>
              <a:t>Elefteriadou study PCEs were </a:t>
            </a:r>
            <a:r>
              <a:rPr lang="en-US" sz="2400" dirty="0"/>
              <a:t>based strictly on </a:t>
            </a:r>
            <a:r>
              <a:rPr lang="en-US" sz="2400" dirty="0" smtClean="0"/>
              <a:t>simulation and CORSIM (5.0).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CORSIM 5.0 and 6.3, VISSIM, AIMSUN, and </a:t>
            </a:r>
            <a:r>
              <a:rPr lang="en-US" sz="2400" dirty="0" err="1" smtClean="0"/>
              <a:t>Paramics</a:t>
            </a:r>
            <a:r>
              <a:rPr lang="en-US" sz="2400" dirty="0" smtClean="0"/>
              <a:t> all utilize </a:t>
            </a:r>
            <a:r>
              <a:rPr lang="en-US" sz="2400" dirty="0"/>
              <a:t>a maximum acceleration versus speed </a:t>
            </a:r>
            <a:r>
              <a:rPr lang="en-US" sz="2400" dirty="0" smtClean="0"/>
              <a:t>table (simplistic, look-up table).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Max. </a:t>
            </a:r>
            <a:r>
              <a:rPr lang="en-US" sz="2400" dirty="0" err="1" smtClean="0"/>
              <a:t>accel</a:t>
            </a:r>
            <a:r>
              <a:rPr lang="en-US" sz="2400" dirty="0" smtClean="0"/>
              <a:t>. &amp; grade </a:t>
            </a:r>
            <a:r>
              <a:rPr lang="en-US" sz="2400" dirty="0"/>
              <a:t>adjustment factor </a:t>
            </a:r>
            <a:r>
              <a:rPr lang="en-US" sz="2400" dirty="0" smtClean="0"/>
              <a:t>values (convoluted relationship).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Difficult </a:t>
            </a:r>
            <a:r>
              <a:rPr lang="en-US" sz="2400" dirty="0"/>
              <a:t>to ensure the effect of grade on maximum acceleration is properly accounted for.</a:t>
            </a:r>
          </a:p>
        </p:txBody>
      </p:sp>
    </p:spTree>
    <p:extLst>
      <p:ext uri="{BB962C8B-B14F-4D97-AF65-F5344CB8AC3E}">
        <p14:creationId xmlns:p14="http://schemas.microsoft.com/office/powerpoint/2010/main" val="35812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9024"/>
          </a:xfrm>
        </p:spPr>
        <p:txBody>
          <a:bodyPr/>
          <a:lstStyle/>
          <a:p>
            <a:r>
              <a:rPr lang="en-US" sz="4000" dirty="0"/>
              <a:t>Problem </a:t>
            </a:r>
            <a:r>
              <a:rPr lang="en-US" sz="4000" dirty="0" smtClean="0"/>
              <a:t>Statement (cont’d)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Commercial Truck Performance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82296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500" kern="0" dirty="0" smtClean="0"/>
              <a:t>Transmission </a:t>
            </a:r>
            <a:r>
              <a:rPr lang="en-US" sz="2500" kern="0" dirty="0"/>
              <a:t>gear changing capabilities of commercial </a:t>
            </a:r>
            <a:r>
              <a:rPr lang="en-US" sz="2500" kern="0" dirty="0" smtClean="0"/>
              <a:t>trucks are not accounted for.</a:t>
            </a:r>
          </a:p>
          <a:p>
            <a:pPr>
              <a:spcBef>
                <a:spcPts val="800"/>
              </a:spcBef>
            </a:pPr>
            <a:r>
              <a:rPr lang="en-US" sz="2500" kern="0" dirty="0"/>
              <a:t>Combined, these assumptions and shortcomings of the traffic simulation </a:t>
            </a:r>
            <a:r>
              <a:rPr lang="en-US" sz="2500" kern="0" dirty="0" smtClean="0"/>
              <a:t>tools result in:</a:t>
            </a:r>
          </a:p>
          <a:p>
            <a:pPr lvl="1">
              <a:spcBef>
                <a:spcPts val="800"/>
              </a:spcBef>
            </a:pPr>
            <a:r>
              <a:rPr lang="en-US" sz="2100" kern="0" dirty="0" smtClean="0"/>
              <a:t>Overestimated vehicle deceleration</a:t>
            </a:r>
          </a:p>
          <a:p>
            <a:pPr lvl="1">
              <a:spcBef>
                <a:spcPts val="800"/>
              </a:spcBef>
            </a:pPr>
            <a:r>
              <a:rPr lang="en-US" sz="2100" kern="0" dirty="0"/>
              <a:t>Overestimated</a:t>
            </a:r>
            <a:r>
              <a:rPr lang="en-US" sz="2100" kern="0" dirty="0" smtClean="0"/>
              <a:t> PCE </a:t>
            </a:r>
            <a:r>
              <a:rPr lang="en-US" sz="2100" kern="0" dirty="0"/>
              <a:t>values in the HCM </a:t>
            </a:r>
            <a:r>
              <a:rPr lang="en-US" sz="2100" kern="0" dirty="0" smtClean="0"/>
              <a:t>2010</a:t>
            </a:r>
          </a:p>
          <a:p>
            <a:pPr lvl="1">
              <a:spcBef>
                <a:spcPts val="800"/>
              </a:spcBef>
            </a:pPr>
            <a:r>
              <a:rPr lang="en-US" sz="2100" kern="0" dirty="0" smtClean="0"/>
              <a:t>Underestimated </a:t>
            </a:r>
            <a:r>
              <a:rPr lang="en-US" sz="2100" kern="0" dirty="0"/>
              <a:t>traffic stream speeds </a:t>
            </a:r>
            <a:endParaRPr lang="en-US" sz="2100" kern="0" dirty="0" smtClean="0"/>
          </a:p>
          <a:p>
            <a:pPr lvl="1">
              <a:spcBef>
                <a:spcPts val="800"/>
              </a:spcBef>
            </a:pPr>
            <a:r>
              <a:rPr lang="en-US" sz="2100" kern="0" dirty="0" smtClean="0"/>
              <a:t>Underestimated capacity values</a:t>
            </a:r>
            <a:endParaRPr lang="en-US" sz="2100" kern="0" dirty="0"/>
          </a:p>
        </p:txBody>
      </p:sp>
    </p:spTree>
    <p:extLst>
      <p:ext uri="{BB962C8B-B14F-4D97-AF65-F5344CB8AC3E}">
        <p14:creationId xmlns:p14="http://schemas.microsoft.com/office/powerpoint/2010/main" val="16941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1988"/>
            <a:ext cx="8305800" cy="759024"/>
          </a:xfrm>
        </p:spPr>
        <p:txBody>
          <a:bodyPr/>
          <a:lstStyle/>
          <a:p>
            <a:r>
              <a:rPr lang="en-US" sz="4000" dirty="0" smtClean="0"/>
              <a:t>Research Objectives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500" kern="0" dirty="0" smtClean="0"/>
              <a:t>Development </a:t>
            </a:r>
            <a:r>
              <a:rPr lang="en-US" sz="2500" kern="0" dirty="0"/>
              <a:t>of an advanced/full vehicle dynamics modeling </a:t>
            </a:r>
            <a:r>
              <a:rPr lang="en-US" sz="2500" kern="0" dirty="0" smtClean="0"/>
              <a:t>approach. </a:t>
            </a:r>
          </a:p>
          <a:p>
            <a:pPr marL="0" indent="0">
              <a:spcBef>
                <a:spcPts val="800"/>
              </a:spcBef>
              <a:buNone/>
            </a:pPr>
            <a:endParaRPr lang="en-US" sz="2500" kern="0" dirty="0" smtClean="0"/>
          </a:p>
          <a:p>
            <a:pPr>
              <a:spcBef>
                <a:spcPts val="800"/>
              </a:spcBef>
            </a:pPr>
            <a:r>
              <a:rPr lang="en-US" sz="2500" kern="0" dirty="0" smtClean="0"/>
              <a:t>Determination of accurate PCE estimation equations.</a:t>
            </a:r>
          </a:p>
          <a:p>
            <a:pPr marL="0" indent="0">
              <a:spcBef>
                <a:spcPts val="800"/>
              </a:spcBef>
              <a:buNone/>
            </a:pPr>
            <a:endParaRPr lang="en-US" sz="2500" kern="0" dirty="0" smtClean="0"/>
          </a:p>
        </p:txBody>
      </p:sp>
    </p:spTree>
    <p:extLst>
      <p:ext uri="{BB962C8B-B14F-4D97-AF65-F5344CB8AC3E}">
        <p14:creationId xmlns:p14="http://schemas.microsoft.com/office/powerpoint/2010/main" val="40902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Methodology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9603" y="13716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500" kern="0" dirty="0"/>
              <a:t>Commercial Truck Classification and AADT Data</a:t>
            </a:r>
          </a:p>
          <a:p>
            <a:pPr>
              <a:spcBef>
                <a:spcPts val="800"/>
              </a:spcBef>
            </a:pPr>
            <a:endParaRPr lang="en-US" sz="2500" kern="0" dirty="0" smtClean="0">
              <a:effectLst/>
            </a:endParaRPr>
          </a:p>
          <a:p>
            <a:pPr lvl="1">
              <a:spcBef>
                <a:spcPts val="800"/>
              </a:spcBef>
            </a:pPr>
            <a:r>
              <a:rPr lang="en-US" sz="2400" kern="0" dirty="0" smtClean="0">
                <a:cs typeface="+mn-cs"/>
              </a:rPr>
              <a:t>24 </a:t>
            </a:r>
            <a:r>
              <a:rPr lang="en-US" sz="2400" kern="0" dirty="0">
                <a:cs typeface="+mn-cs"/>
              </a:rPr>
              <a:t>Active Permanent Weigh-in-Motion (WIM) Stations </a:t>
            </a:r>
            <a:r>
              <a:rPr lang="en-US" sz="2400" kern="0" dirty="0" smtClean="0">
                <a:cs typeface="+mn-cs"/>
              </a:rPr>
              <a:t>located </a:t>
            </a:r>
            <a:r>
              <a:rPr lang="en-US" sz="2400" kern="0" dirty="0">
                <a:cs typeface="+mn-cs"/>
              </a:rPr>
              <a:t>on Florida freeways and </a:t>
            </a:r>
            <a:r>
              <a:rPr lang="en-US" sz="2400" kern="0" dirty="0" smtClean="0">
                <a:cs typeface="+mn-cs"/>
              </a:rPr>
              <a:t>highways (2008 through part of 2011).</a:t>
            </a:r>
          </a:p>
          <a:p>
            <a:pPr lvl="1">
              <a:spcBef>
                <a:spcPts val="800"/>
              </a:spcBef>
            </a:pPr>
            <a:endParaRPr lang="en-US" sz="2400" kern="0" dirty="0" smtClean="0">
              <a:cs typeface="+mn-cs"/>
            </a:endParaRPr>
          </a:p>
          <a:p>
            <a:pPr lvl="1">
              <a:spcBef>
                <a:spcPts val="800"/>
              </a:spcBef>
            </a:pPr>
            <a:r>
              <a:rPr lang="en-US" sz="2400" kern="0" dirty="0" smtClean="0">
                <a:cs typeface="+mn-cs"/>
              </a:rPr>
              <a:t>FDOT’s Statistics Office provided a DVD that contains FDOT Traffic information such as AADT</a:t>
            </a:r>
            <a:r>
              <a:rPr lang="en-US" sz="2400" kern="0" dirty="0">
                <a:cs typeface="+mn-cs"/>
              </a:rPr>
              <a:t> </a:t>
            </a:r>
            <a:r>
              <a:rPr lang="en-US" sz="2400" kern="0" dirty="0" smtClean="0">
                <a:cs typeface="+mn-cs"/>
              </a:rPr>
              <a:t>and total commercial truck volume per class.</a:t>
            </a:r>
          </a:p>
          <a:p>
            <a:pPr lvl="1">
              <a:spcBef>
                <a:spcPts val="800"/>
              </a:spcBef>
            </a:pPr>
            <a:endParaRPr lang="en-US" sz="2400" kern="0" dirty="0">
              <a:cs typeface="+mn-cs"/>
            </a:endParaRPr>
          </a:p>
          <a:p>
            <a:pPr lvl="1">
              <a:spcBef>
                <a:spcPts val="800"/>
              </a:spcBef>
            </a:pPr>
            <a:endParaRPr lang="en-US" sz="1700" kern="0" dirty="0" smtClean="0"/>
          </a:p>
        </p:txBody>
      </p:sp>
    </p:spTree>
    <p:extLst>
      <p:ext uri="{BB962C8B-B14F-4D97-AF65-F5344CB8AC3E}">
        <p14:creationId xmlns:p14="http://schemas.microsoft.com/office/powerpoint/2010/main" val="40042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Methodology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0075" y="1171575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lvl="1" indent="0">
              <a:spcBef>
                <a:spcPts val="800"/>
              </a:spcBef>
              <a:buNone/>
            </a:pPr>
            <a:endParaRPr lang="en-US" sz="2400" kern="0" dirty="0" smtClean="0">
              <a:cs typeface="+mn-cs"/>
            </a:endParaRPr>
          </a:p>
          <a:p>
            <a:pPr lvl="1">
              <a:spcBef>
                <a:spcPts val="800"/>
              </a:spcBef>
            </a:pPr>
            <a:endParaRPr lang="en-US" sz="2400" kern="0" dirty="0">
              <a:cs typeface="+mn-cs"/>
            </a:endParaRPr>
          </a:p>
          <a:p>
            <a:pPr lvl="1">
              <a:spcBef>
                <a:spcPts val="800"/>
              </a:spcBef>
            </a:pPr>
            <a:endParaRPr lang="en-US" sz="1700" kern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0153" y="5649426"/>
            <a:ext cx="8804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smtClean="0"/>
              <a:t>Source: </a:t>
            </a:r>
            <a:r>
              <a:rPr lang="en-US" sz="1100" u="sng" dirty="0">
                <a:hlinkClick r:id="rId2"/>
              </a:rPr>
              <a:t>www.onlinemanuals.txdot.gov/txdotmanuals/tri/images/FHWA_Classification_Chart_FINAL.png</a:t>
            </a:r>
            <a:r>
              <a:rPr lang="en-US" sz="1100" dirty="0"/>
              <a:t>. – Last accessed on April 26, 2013.</a:t>
            </a:r>
          </a:p>
        </p:txBody>
      </p:sp>
      <p:pic>
        <p:nvPicPr>
          <p:cNvPr id="8" name="Picture 7" descr="http://onlinemanuals.txdot.gov/txdotmanuals/tri/images/FHWA_Classification_Chart_FIN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51642"/>
            <a:ext cx="6019800" cy="37899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371600" y="5177506"/>
            <a:ext cx="7168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Figure 1-1.  FHWA Vehicle Classification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55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988"/>
            <a:ext cx="8686800" cy="759024"/>
          </a:xfrm>
        </p:spPr>
        <p:txBody>
          <a:bodyPr/>
          <a:lstStyle/>
          <a:p>
            <a:r>
              <a:rPr lang="en-US" sz="4000" dirty="0" smtClean="0"/>
              <a:t>Methodology</a:t>
            </a:r>
            <a:br>
              <a:rPr lang="en-US" sz="4000" dirty="0" smtClean="0"/>
            </a:br>
            <a:r>
              <a:rPr lang="en-US" sz="4000" dirty="0" smtClean="0"/>
              <a:t>Commercial Truck Performance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75" y="11430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endParaRPr lang="en-US" sz="18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0075" y="12192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dirty="0"/>
              <a:t>Determination of Current Truck Fleet</a:t>
            </a:r>
          </a:p>
          <a:p>
            <a:pPr>
              <a:spcBef>
                <a:spcPts val="800"/>
              </a:spcBef>
            </a:pPr>
            <a:endParaRPr lang="en-US" sz="2800" dirty="0"/>
          </a:p>
          <a:p>
            <a:pPr>
              <a:spcBef>
                <a:spcPts val="800"/>
              </a:spcBef>
            </a:pPr>
            <a:endParaRPr lang="en-US" sz="2800" dirty="0" smtClean="0"/>
          </a:p>
          <a:p>
            <a:pPr>
              <a:spcBef>
                <a:spcPts val="800"/>
              </a:spcBef>
            </a:pPr>
            <a:endParaRPr lang="en-US" sz="2800" dirty="0"/>
          </a:p>
          <a:p>
            <a:pPr>
              <a:spcBef>
                <a:spcPts val="800"/>
              </a:spcBef>
            </a:pPr>
            <a:endParaRPr lang="en-US" sz="2800" dirty="0" smtClean="0"/>
          </a:p>
          <a:p>
            <a:pPr>
              <a:spcBef>
                <a:spcPts val="800"/>
              </a:spcBef>
            </a:pPr>
            <a:endParaRPr lang="en-US" sz="2800" dirty="0"/>
          </a:p>
          <a:p>
            <a:pPr>
              <a:spcBef>
                <a:spcPts val="800"/>
              </a:spcBef>
            </a:pPr>
            <a:endParaRPr lang="en-US" sz="28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32613"/>
              </p:ext>
            </p:extLst>
          </p:nvPr>
        </p:nvGraphicFramePr>
        <p:xfrm>
          <a:off x="2133600" y="2514600"/>
          <a:ext cx="4572001" cy="2971798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1589325"/>
                <a:gridCol w="1446056"/>
                <a:gridCol w="1536620"/>
              </a:tblGrid>
              <a:tr h="659382">
                <a:tc>
                  <a:txBody>
                    <a:bodyPr/>
                    <a:lstStyle/>
                    <a:p>
                      <a:pPr marL="0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Truck Class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Volume Per Truck Class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% of AADT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8952"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6900" algn="dec"/>
                        </a:tabLst>
                      </a:pPr>
                      <a:r>
                        <a:rPr lang="en-US" sz="1200" dirty="0">
                          <a:effectLst/>
                        </a:rPr>
                        <a:t>26326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1200">
                          <a:effectLst/>
                        </a:rPr>
                        <a:t>25.36%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8952"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6900" algn="dec"/>
                        </a:tabLst>
                      </a:pPr>
                      <a:r>
                        <a:rPr lang="en-US" sz="1200" dirty="0">
                          <a:effectLst/>
                        </a:rPr>
                        <a:t>6354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1200">
                          <a:effectLst/>
                        </a:rPr>
                        <a:t>6.12%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8952"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6900" algn="dec"/>
                        </a:tabLst>
                      </a:pPr>
                      <a:r>
                        <a:rPr lang="en-US" sz="1200" dirty="0">
                          <a:effectLst/>
                        </a:rPr>
                        <a:t>1092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1200">
                          <a:effectLst/>
                        </a:rPr>
                        <a:t>1.05%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8952"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6900" algn="dec"/>
                        </a:tabLst>
                      </a:pPr>
                      <a:r>
                        <a:rPr lang="en-US" sz="1200" dirty="0">
                          <a:effectLst/>
                        </a:rPr>
                        <a:t>10456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1200" dirty="0">
                          <a:effectLst/>
                        </a:rPr>
                        <a:t>10.07%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8952"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6900" algn="dec"/>
                        </a:tabLst>
                      </a:pPr>
                      <a:r>
                        <a:rPr lang="en-US" sz="1200">
                          <a:effectLst/>
                        </a:rPr>
                        <a:t>55446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1200" dirty="0">
                          <a:effectLst/>
                        </a:rPr>
                        <a:t>53.41%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8952"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6900" algn="dec"/>
                        </a:tabLst>
                      </a:pPr>
                      <a:r>
                        <a:rPr lang="en-US" sz="1200">
                          <a:effectLst/>
                        </a:rPr>
                        <a:t>605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1200" dirty="0">
                          <a:effectLst/>
                        </a:rPr>
                        <a:t>0.59%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8952"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6900" algn="dec"/>
                        </a:tabLst>
                      </a:pPr>
                      <a:r>
                        <a:rPr lang="en-US" sz="1200">
                          <a:effectLst/>
                        </a:rPr>
                        <a:t>2159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1200" dirty="0">
                          <a:effectLst/>
                        </a:rPr>
                        <a:t>2.08%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8952"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6900" algn="dec"/>
                        </a:tabLst>
                      </a:pPr>
                      <a:r>
                        <a:rPr lang="en-US" sz="1200">
                          <a:effectLst/>
                        </a:rPr>
                        <a:t>1100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1200" dirty="0">
                          <a:effectLst/>
                        </a:rPr>
                        <a:t>1.06%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0400"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6900" algn="dec"/>
                        </a:tabLst>
                      </a:pPr>
                      <a:r>
                        <a:rPr lang="en-US" sz="1200">
                          <a:effectLst/>
                        </a:rPr>
                        <a:t>275</a:t>
                      </a:r>
                      <a:endParaRPr lang="en-US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1200" dirty="0">
                          <a:effectLst/>
                        </a:rPr>
                        <a:t>0.26%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0400">
                <a:tc gridSpan="2"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indent="-18288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8620" algn="dec"/>
                        </a:tabLst>
                      </a:pPr>
                      <a:r>
                        <a:rPr lang="en-US" sz="1200" dirty="0">
                          <a:effectLst/>
                        </a:rPr>
                        <a:t>100.00%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9245" y="2057400"/>
            <a:ext cx="626645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388938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388938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388938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388938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388938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8938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8938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8938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8938" algn="dec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938" algn="dec"/>
              </a:tabLst>
            </a:pPr>
            <a:r>
              <a:rPr lang="en-US" altLang="en-US" sz="1600" kern="0" dirty="0" bmk="_Toc37864197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Table </a:t>
            </a:r>
            <a:r>
              <a:rPr lang="en-US" altLang="en-US" sz="1600" kern="0" dirty="0" smtClean="0" bmk="_Toc37864197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1-1.  </a:t>
            </a:r>
            <a:r>
              <a:rPr lang="en-US" altLang="en-US" sz="1600" kern="0" dirty="0" bmk="_Toc37864197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Overall Truck Classification History as % of Truck AADT</a:t>
            </a:r>
            <a:endParaRPr lang="en-US" altLang="en-US" sz="1600" kern="0" dirty="0" bmk="_Toc37864197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938" algn="dec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20153</TotalTime>
  <Words>1208</Words>
  <Application>Microsoft Office PowerPoint</Application>
  <PresentationFormat>On-screen Show (4:3)</PresentationFormat>
  <Paragraphs>360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宋体</vt:lpstr>
      <vt:lpstr>Arial</vt:lpstr>
      <vt:lpstr>Cambria Math</vt:lpstr>
      <vt:lpstr>Tahoma</vt:lpstr>
      <vt:lpstr>Times New Roman</vt:lpstr>
      <vt:lpstr>Wingdings</vt:lpstr>
      <vt:lpstr>Textured</vt:lpstr>
      <vt:lpstr>Analysis of Heavy Vehicle Effects on  Florida Freeways and Multilane Highways  using an Advanced Vehicle Performance  Modeling Approach   by  Seckin Ozkul    </vt:lpstr>
      <vt:lpstr>Outline</vt:lpstr>
      <vt:lpstr>Background Commercial Truck Performance</vt:lpstr>
      <vt:lpstr>Problem Statement Commercial Truck Performance</vt:lpstr>
      <vt:lpstr>Problem Statement (cont’d) Commercial Truck Performance</vt:lpstr>
      <vt:lpstr>Research Objectives Commercial Truck Performance</vt:lpstr>
      <vt:lpstr>Methodology Commercial Truck Performance</vt:lpstr>
      <vt:lpstr>Methodology Commercial Truck Performance</vt:lpstr>
      <vt:lpstr>Methodology Commercial Truck Performance</vt:lpstr>
      <vt:lpstr>Methodology Commercial Truck Performance</vt:lpstr>
      <vt:lpstr>Methodology Commercial Truck Performance</vt:lpstr>
      <vt:lpstr>Methodology Commercial Truck Performance</vt:lpstr>
      <vt:lpstr>Methodology  Commercial Truck Performance</vt:lpstr>
      <vt:lpstr>Methodology Commercial Truck Performance</vt:lpstr>
      <vt:lpstr>Methodology Commercial Truck Performance</vt:lpstr>
      <vt:lpstr>Methodology Commercial Truck Performance</vt:lpstr>
      <vt:lpstr>Methodology  Commercial Truck Performance</vt:lpstr>
      <vt:lpstr>Methodology Commercial Truck Performance</vt:lpstr>
      <vt:lpstr>Methodology Commercial Truck Performance</vt:lpstr>
      <vt:lpstr>Methodology Commercial Truck Performance</vt:lpstr>
      <vt:lpstr>PCE Results Commercial Truck Performance</vt:lpstr>
      <vt:lpstr>PCE Results Commercial Truck Performance</vt:lpstr>
      <vt:lpstr>Conclusions</vt:lpstr>
      <vt:lpstr>Questions/Comments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   vs   ESEM</dc:title>
  <dc:creator>swash</dc:creator>
  <cp:lastModifiedBy>Ozkul,Seckin</cp:lastModifiedBy>
  <cp:revision>1363</cp:revision>
  <dcterms:modified xsi:type="dcterms:W3CDTF">2014-03-24T13:55:27Z</dcterms:modified>
</cp:coreProperties>
</file>