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20"/>
  </p:notesMasterIdLst>
  <p:handoutMasterIdLst>
    <p:handoutMasterId r:id="rId21"/>
  </p:handoutMasterIdLst>
  <p:sldIdLst>
    <p:sldId id="388" r:id="rId2"/>
    <p:sldId id="385" r:id="rId3"/>
    <p:sldId id="389" r:id="rId4"/>
    <p:sldId id="413" r:id="rId5"/>
    <p:sldId id="414" r:id="rId6"/>
    <p:sldId id="412" r:id="rId7"/>
    <p:sldId id="410" r:id="rId8"/>
    <p:sldId id="416" r:id="rId9"/>
    <p:sldId id="390" r:id="rId10"/>
    <p:sldId id="391" r:id="rId11"/>
    <p:sldId id="402" r:id="rId12"/>
    <p:sldId id="411" r:id="rId13"/>
    <p:sldId id="407" r:id="rId14"/>
    <p:sldId id="403" r:id="rId15"/>
    <p:sldId id="394" r:id="rId16"/>
    <p:sldId id="408" r:id="rId17"/>
    <p:sldId id="415" r:id="rId18"/>
    <p:sldId id="397" r:id="rId19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5960C"/>
    <a:srgbClr val="002D62"/>
    <a:srgbClr val="002470"/>
    <a:srgbClr val="00246D"/>
    <a:srgbClr val="00246C"/>
    <a:srgbClr val="000099"/>
    <a:srgbClr val="FF5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5" autoAdjust="0"/>
    <p:restoredTop sz="94660"/>
  </p:normalViewPr>
  <p:slideViewPr>
    <p:cSldViewPr>
      <p:cViewPr>
        <p:scale>
          <a:sx n="66" d="100"/>
          <a:sy n="66" d="100"/>
        </p:scale>
        <p:origin x="-1716" y="-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180" y="-96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IC23\DATA_EIC23\HOME\BINAN001\TA_RA\Dr.%20Tansel\Paper\Paper_3\calculations_March17_truc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84826738429849"/>
          <c:y val="4.5460992907801416E-2"/>
          <c:w val="0.72097179308282666"/>
          <c:h val="0.74890070921985818"/>
        </c:manualLayout>
      </c:layout>
      <c:scatterChart>
        <c:scatterStyle val="lineMarker"/>
        <c:varyColors val="0"/>
        <c:ser>
          <c:idx val="0"/>
          <c:order val="0"/>
          <c:tx>
            <c:v>Route_1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marker>
          <c:dLbls>
            <c:delete val="1"/>
          </c:dLbls>
          <c:xVal>
            <c:numRef>
              <c:f>Sheet2!$C$27</c:f>
              <c:numCache>
                <c:formatCode>General</c:formatCode>
                <c:ptCount val="1"/>
                <c:pt idx="0">
                  <c:v>7.1563086980902758E-3</c:v>
                </c:pt>
              </c:numCache>
            </c:numRef>
          </c:xVal>
          <c:yVal>
            <c:numRef>
              <c:f>Sheet2!$F$18</c:f>
              <c:numCache>
                <c:formatCode>General</c:formatCode>
                <c:ptCount val="1"/>
                <c:pt idx="0">
                  <c:v>30.994053878137336</c:v>
                </c:pt>
              </c:numCache>
            </c:numRef>
          </c:yVal>
          <c:smooth val="0"/>
        </c:ser>
        <c:ser>
          <c:idx val="1"/>
          <c:order val="1"/>
          <c:tx>
            <c:v>Route_2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C00000"/>
              </a:solidFill>
              <a:ln>
                <a:solidFill>
                  <a:srgbClr val="002060"/>
                </a:solidFill>
              </a:ln>
            </c:spPr>
          </c:marker>
          <c:dLbls>
            <c:delete val="1"/>
          </c:dLbls>
          <c:xVal>
            <c:numRef>
              <c:f>Sheet2!$D$27</c:f>
              <c:numCache>
                <c:formatCode>General</c:formatCode>
                <c:ptCount val="1"/>
                <c:pt idx="0">
                  <c:v>3.6729553208043318E-3</c:v>
                </c:pt>
              </c:numCache>
            </c:numRef>
          </c:xVal>
          <c:yVal>
            <c:numRef>
              <c:f>Sheet2!$G$18</c:f>
              <c:numCache>
                <c:formatCode>General</c:formatCode>
                <c:ptCount val="1"/>
                <c:pt idx="0">
                  <c:v>57.171742491542496</c:v>
                </c:pt>
              </c:numCache>
            </c:numRef>
          </c:yVal>
          <c:smooth val="0"/>
        </c:ser>
        <c:ser>
          <c:idx val="2"/>
          <c:order val="2"/>
          <c:tx>
            <c:v>Route_3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00B050"/>
              </a:solidFill>
            </c:spPr>
          </c:marker>
          <c:dPt>
            <c:idx val="0"/>
            <c:marker>
              <c:spPr>
                <a:solidFill>
                  <a:srgbClr val="00B05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</c:dPt>
          <c:dLbls>
            <c:delete val="1"/>
          </c:dLbls>
          <c:xVal>
            <c:numRef>
              <c:f>Sheet2!$E$27</c:f>
              <c:numCache>
                <c:formatCode>General</c:formatCode>
                <c:ptCount val="1"/>
                <c:pt idx="0">
                  <c:v>2.9478027284220501E-4</c:v>
                </c:pt>
              </c:numCache>
            </c:numRef>
          </c:xVal>
          <c:yVal>
            <c:numRef>
              <c:f>Sheet2!$H$18</c:f>
              <c:numCache>
                <c:formatCode>General</c:formatCode>
                <c:ptCount val="1"/>
                <c:pt idx="0">
                  <c:v>160.72263572212597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93022080"/>
        <c:axId val="93032448"/>
      </c:scatterChart>
      <c:valAx>
        <c:axId val="9302208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 dirty="0" smtClean="0"/>
                  <a:t>Health Risk</a:t>
                </a:r>
                <a:endParaRPr lang="en-US" sz="1600" b="1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3032448"/>
        <c:crosses val="autoZero"/>
        <c:crossBetween val="midCat"/>
      </c:valAx>
      <c:valAx>
        <c:axId val="93032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/>
                  <a:t>Delay Cost ($1000)</a:t>
                </a:r>
              </a:p>
            </c:rich>
          </c:tx>
          <c:layout>
            <c:manualLayout>
              <c:xMode val="edge"/>
              <c:yMode val="edge"/>
              <c:x val="2.9535864978902954E-2"/>
              <c:y val="0.16484028592170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3022080"/>
        <c:crosses val="autoZero"/>
        <c:crossBetween val="midCat"/>
        <c:majorUnit val="25"/>
      </c:valAx>
      <c:spPr>
        <a:ln w="28575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1970995714143327"/>
          <c:y val="7.5904674149773838E-2"/>
          <c:w val="0.16425628758430513"/>
          <c:h val="0.23116909588429105"/>
        </c:manualLayout>
      </c:layout>
      <c:overlay val="0"/>
      <c:spPr>
        <a:solidFill>
          <a:schemeClr val="bg1"/>
        </a:solidFill>
        <a:ln w="12700">
          <a:solidFill>
            <a:srgbClr val="00206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 w="28575">
      <a:solidFill>
        <a:schemeClr val="tx1"/>
      </a:solidFill>
    </a:ln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D826DA7-CE24-44B6-BD4E-C052007D0ECD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12D6A42-CEAC-4EA6-929D-5AC49A56C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E3D66D1-3E6B-46FB-BF01-9BD73324DEE3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5"/>
            <a:ext cx="7426960" cy="3143250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19EB139-AC8F-4684-8118-7AB82E1F6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4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B139-AC8F-4684-8118-7AB82E1F6D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4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B139-AC8F-4684-8118-7AB82E1F6D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4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3D3F-316B-4CDA-8A30-A31195AE125C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4FAD23-B420-43F5-97E6-C1F7BB6BB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3D3F-316B-4CDA-8A30-A31195AE125C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D23-B420-43F5-97E6-C1F7BB6BB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3D3F-316B-4CDA-8A30-A31195AE125C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D23-B420-43F5-97E6-C1F7BB6BB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3D3F-316B-4CDA-8A30-A31195AE125C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D23-B420-43F5-97E6-C1F7BB6BB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3D3F-316B-4CDA-8A30-A31195AE125C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D23-B420-43F5-97E6-C1F7BB6BB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3D3F-316B-4CDA-8A30-A31195AE125C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D23-B420-43F5-97E6-C1F7BB6BB3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3D3F-316B-4CDA-8A30-A31195AE125C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4FAD23-B420-43F5-97E6-C1F7BB6BB3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3D3F-316B-4CDA-8A30-A31195AE125C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D23-B420-43F5-97E6-C1F7BB6BB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3D3F-316B-4CDA-8A30-A31195AE125C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AD23-B420-43F5-97E6-C1F7BB6BB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 userDrawn="1"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865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131280"/>
            <a:ext cx="7391400" cy="914400"/>
          </a:xfrm>
          <a:solidFill>
            <a:srgbClr val="002D62"/>
          </a:solidFill>
          <a:ln w="28575">
            <a:solidFill>
              <a:srgbClr val="C5960C"/>
            </a:solidFill>
          </a:ln>
        </p:spPr>
        <p:txBody>
          <a:bodyPr anchor="t"/>
          <a:lstStyle>
            <a:lvl1pPr marL="0" indent="0"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 smtClean="0">
                <a:latin typeface="Georgia" pitchFamily="18" charset="0"/>
              </a:rPr>
              <a:t>stthgsf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93" y="1435609"/>
            <a:ext cx="8546207" cy="5117591"/>
          </a:xfrm>
          <a:ln w="28575">
            <a:solidFill>
              <a:srgbClr val="002060"/>
            </a:solidFill>
          </a:ln>
        </p:spPr>
        <p:txBody>
          <a:bodyPr/>
          <a:lstStyle>
            <a:lvl1pPr rtl="0">
              <a:defRPr>
                <a:solidFill>
                  <a:srgbClr val="000000"/>
                </a:solidFill>
              </a:defRPr>
            </a:lvl1pPr>
            <a:lvl2pPr rtl="0">
              <a:buClr>
                <a:srgbClr val="FF0000"/>
              </a:buClr>
              <a:defRPr>
                <a:solidFill>
                  <a:srgbClr val="000000"/>
                </a:solidFill>
              </a:defRPr>
            </a:lvl2pPr>
            <a:lvl3pPr rtl="0">
              <a:buClr>
                <a:srgbClr val="FF0000"/>
              </a:buClr>
              <a:defRPr>
                <a:solidFill>
                  <a:srgbClr val="000000"/>
                </a:solidFill>
              </a:defRPr>
            </a:lvl3pPr>
            <a:lvl4pPr rtl="0">
              <a:buClr>
                <a:srgbClr val="FF0000"/>
              </a:buClr>
              <a:defRPr>
                <a:solidFill>
                  <a:srgbClr val="000000"/>
                </a:solidFill>
              </a:defRPr>
            </a:lvl4pPr>
            <a:lvl5pPr rtl="0">
              <a:buClr>
                <a:srgbClr val="FF0000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7889575" y="6057900"/>
            <a:ext cx="304800" cy="1295400"/>
          </a:xfrm>
          <a:noFill/>
          <a:ln>
            <a:noFill/>
          </a:ln>
        </p:spPr>
        <p:txBody>
          <a:bodyPr vert="vert"/>
          <a:lstStyle>
            <a:lvl1pPr>
              <a:defRPr sz="16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‹#›</a:t>
            </a:fld>
            <a:r>
              <a:rPr lang="en-US" dirty="0" smtClean="0"/>
              <a:t> of 18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31" t="5190" r="17606" b="3947"/>
          <a:stretch/>
        </p:blipFill>
        <p:spPr>
          <a:xfrm>
            <a:off x="304802" y="146304"/>
            <a:ext cx="1063052" cy="886968"/>
          </a:xfrm>
          <a:prstGeom prst="rect">
            <a:avLst/>
          </a:prstGeom>
          <a:ln w="28575">
            <a:solidFill>
              <a:srgbClr val="C5960C"/>
            </a:solidFill>
          </a:ln>
        </p:spPr>
      </p:pic>
      <p:sp>
        <p:nvSpPr>
          <p:cNvPr id="11" name="Rectangle 10"/>
          <p:cNvSpPr/>
          <p:nvPr userDrawn="1"/>
        </p:nvSpPr>
        <p:spPr>
          <a:xfrm rot="5400000">
            <a:off x="859921" y="576072"/>
            <a:ext cx="292608" cy="14264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Introduction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rot="5400000">
            <a:off x="2276856" y="576072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Objectives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3703320" y="576073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0"/>
            <a:r>
              <a:rPr lang="en-US" sz="1600" dirty="0" smtClean="0">
                <a:solidFill>
                  <a:srgbClr val="000000"/>
                </a:solidFill>
              </a:rPr>
              <a:t>Assumptions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5400000">
            <a:off x="5129784" y="576072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0"/>
            <a:r>
              <a:rPr lang="en-US" sz="1600" dirty="0" smtClean="0">
                <a:solidFill>
                  <a:srgbClr val="000000"/>
                </a:solidFill>
              </a:rPr>
              <a:t>Methodology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rot="5400000">
            <a:off x="6556248" y="576073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0"/>
            <a:r>
              <a:rPr lang="en-US" sz="1600" dirty="0" smtClean="0">
                <a:solidFill>
                  <a:srgbClr val="000000"/>
                </a:solidFill>
              </a:rPr>
              <a:t>Results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rot="5400000">
            <a:off x="7979664" y="576073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0"/>
            <a:r>
              <a:rPr lang="en-US" sz="1600" dirty="0" smtClean="0">
                <a:solidFill>
                  <a:srgbClr val="000000"/>
                </a:solidFill>
              </a:rPr>
              <a:t>Conclusions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131280"/>
            <a:ext cx="7391400" cy="914400"/>
          </a:xfrm>
          <a:solidFill>
            <a:srgbClr val="002D62"/>
          </a:solidFill>
          <a:ln w="28575">
            <a:solidFill>
              <a:srgbClr val="C5960C"/>
            </a:solidFill>
          </a:ln>
        </p:spPr>
        <p:txBody>
          <a:bodyPr anchor="t"/>
          <a:lstStyle>
            <a:lvl1pPr marL="0" indent="0">
              <a:defRPr cap="none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 smtClean="0">
                <a:latin typeface="Georgia" pitchFamily="18" charset="0"/>
              </a:rPr>
              <a:t>stthgsf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93" y="1435609"/>
            <a:ext cx="8546207" cy="5117591"/>
          </a:xfrm>
          <a:ln w="28575">
            <a:solidFill>
              <a:srgbClr val="002060"/>
            </a:solidFill>
          </a:ln>
        </p:spPr>
        <p:txBody>
          <a:bodyPr/>
          <a:lstStyle>
            <a:lvl1pPr rtl="0">
              <a:defRPr>
                <a:solidFill>
                  <a:srgbClr val="000000"/>
                </a:solidFill>
              </a:defRPr>
            </a:lvl1pPr>
            <a:lvl2pPr rtl="0">
              <a:buClr>
                <a:srgbClr val="FF0000"/>
              </a:buClr>
              <a:defRPr>
                <a:solidFill>
                  <a:srgbClr val="000000"/>
                </a:solidFill>
              </a:defRPr>
            </a:lvl2pPr>
            <a:lvl3pPr rtl="0">
              <a:buClr>
                <a:srgbClr val="FF0000"/>
              </a:buClr>
              <a:defRPr>
                <a:solidFill>
                  <a:srgbClr val="000000"/>
                </a:solidFill>
              </a:defRPr>
            </a:lvl3pPr>
            <a:lvl4pPr rtl="0">
              <a:buClr>
                <a:srgbClr val="FF0000"/>
              </a:buClr>
              <a:defRPr>
                <a:solidFill>
                  <a:srgbClr val="000000"/>
                </a:solidFill>
              </a:defRPr>
            </a:lvl4pPr>
            <a:lvl5pPr rtl="0">
              <a:buClr>
                <a:srgbClr val="FF0000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7889575" y="6057900"/>
            <a:ext cx="304800" cy="1295400"/>
          </a:xfrm>
          <a:noFill/>
          <a:ln>
            <a:noFill/>
          </a:ln>
        </p:spPr>
        <p:txBody>
          <a:bodyPr vert="vert"/>
          <a:lstStyle>
            <a:lvl1pPr>
              <a:defRPr sz="16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‹#›</a:t>
            </a:fld>
            <a:r>
              <a:rPr lang="en-US" dirty="0" smtClean="0"/>
              <a:t> of 18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31" t="5190" r="17606" b="3947"/>
          <a:stretch/>
        </p:blipFill>
        <p:spPr>
          <a:xfrm>
            <a:off x="304802" y="146304"/>
            <a:ext cx="1063052" cy="886968"/>
          </a:xfrm>
          <a:prstGeom prst="rect">
            <a:avLst/>
          </a:prstGeom>
          <a:ln w="28575">
            <a:solidFill>
              <a:srgbClr val="C5960C"/>
            </a:solidFill>
          </a:ln>
        </p:spPr>
      </p:pic>
      <p:sp>
        <p:nvSpPr>
          <p:cNvPr id="11" name="Rectangle 10"/>
          <p:cNvSpPr/>
          <p:nvPr userDrawn="1"/>
        </p:nvSpPr>
        <p:spPr>
          <a:xfrm rot="5400000">
            <a:off x="859921" y="576072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Introduction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rot="5400000">
            <a:off x="2276856" y="576072"/>
            <a:ext cx="292608" cy="14264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3703320" y="576073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0"/>
            <a:r>
              <a:rPr lang="en-US" sz="1600" dirty="0" smtClean="0">
                <a:solidFill>
                  <a:srgbClr val="000000"/>
                </a:solidFill>
              </a:rPr>
              <a:t>Assumptions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5400000">
            <a:off x="5129784" y="576072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0"/>
            <a:r>
              <a:rPr lang="en-US" sz="1600" dirty="0" smtClean="0">
                <a:solidFill>
                  <a:srgbClr val="000000"/>
                </a:solidFill>
              </a:rPr>
              <a:t>Methodology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rot="5400000">
            <a:off x="6556248" y="576073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0"/>
            <a:r>
              <a:rPr lang="en-US" sz="1600" dirty="0" smtClean="0">
                <a:solidFill>
                  <a:srgbClr val="000000"/>
                </a:solidFill>
              </a:rPr>
              <a:t>Results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rot="5400000">
            <a:off x="7979664" y="576073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0"/>
            <a:r>
              <a:rPr lang="en-US" sz="1600" dirty="0" smtClean="0">
                <a:solidFill>
                  <a:srgbClr val="000000"/>
                </a:solidFill>
              </a:rPr>
              <a:t>Conclusions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131280"/>
            <a:ext cx="7391400" cy="914400"/>
          </a:xfrm>
          <a:solidFill>
            <a:srgbClr val="002D62"/>
          </a:solidFill>
          <a:ln w="28575">
            <a:solidFill>
              <a:srgbClr val="C5960C"/>
            </a:solidFill>
          </a:ln>
        </p:spPr>
        <p:txBody>
          <a:bodyPr anchor="t"/>
          <a:lstStyle>
            <a:lvl1pPr marL="0" indent="0"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 smtClean="0">
                <a:latin typeface="Georgia" pitchFamily="18" charset="0"/>
              </a:rPr>
              <a:t>stthgsf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93" y="1435609"/>
            <a:ext cx="8546207" cy="5117591"/>
          </a:xfrm>
          <a:ln w="28575">
            <a:solidFill>
              <a:srgbClr val="002060"/>
            </a:solidFill>
          </a:ln>
        </p:spPr>
        <p:txBody>
          <a:bodyPr/>
          <a:lstStyle>
            <a:lvl1pPr rtl="0">
              <a:defRPr>
                <a:solidFill>
                  <a:srgbClr val="000000"/>
                </a:solidFill>
              </a:defRPr>
            </a:lvl1pPr>
            <a:lvl2pPr rtl="0">
              <a:buClr>
                <a:srgbClr val="FF0000"/>
              </a:buClr>
              <a:defRPr>
                <a:solidFill>
                  <a:srgbClr val="000000"/>
                </a:solidFill>
              </a:defRPr>
            </a:lvl2pPr>
            <a:lvl3pPr rtl="0">
              <a:buClr>
                <a:srgbClr val="FF0000"/>
              </a:buClr>
              <a:defRPr>
                <a:solidFill>
                  <a:srgbClr val="000000"/>
                </a:solidFill>
              </a:defRPr>
            </a:lvl3pPr>
            <a:lvl4pPr rtl="0">
              <a:buClr>
                <a:srgbClr val="FF0000"/>
              </a:buClr>
              <a:defRPr>
                <a:solidFill>
                  <a:srgbClr val="000000"/>
                </a:solidFill>
              </a:defRPr>
            </a:lvl4pPr>
            <a:lvl5pPr rtl="0">
              <a:buClr>
                <a:srgbClr val="FF0000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7889575" y="6057900"/>
            <a:ext cx="304800" cy="1295400"/>
          </a:xfrm>
          <a:noFill/>
          <a:ln>
            <a:noFill/>
          </a:ln>
        </p:spPr>
        <p:txBody>
          <a:bodyPr vert="vert"/>
          <a:lstStyle>
            <a:lvl1pPr>
              <a:defRPr sz="16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‹#›</a:t>
            </a:fld>
            <a:r>
              <a:rPr lang="en-US" dirty="0" smtClean="0"/>
              <a:t> of 18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31" t="5190" r="17606" b="3947"/>
          <a:stretch/>
        </p:blipFill>
        <p:spPr>
          <a:xfrm>
            <a:off x="304802" y="146304"/>
            <a:ext cx="1063052" cy="886968"/>
          </a:xfrm>
          <a:prstGeom prst="rect">
            <a:avLst/>
          </a:prstGeom>
          <a:ln w="28575">
            <a:solidFill>
              <a:srgbClr val="C5960C"/>
            </a:solidFill>
          </a:ln>
        </p:spPr>
      </p:pic>
      <p:sp>
        <p:nvSpPr>
          <p:cNvPr id="11" name="Rectangle 10"/>
          <p:cNvSpPr/>
          <p:nvPr userDrawn="1"/>
        </p:nvSpPr>
        <p:spPr>
          <a:xfrm rot="5400000">
            <a:off x="859921" y="576072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Introduction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rot="5400000">
            <a:off x="2276856" y="576072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3703320" y="576073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Assumptions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5400000">
            <a:off x="5129784" y="576072"/>
            <a:ext cx="292608" cy="14264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Methodology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 rot="5400000">
            <a:off x="6556248" y="576073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0"/>
            <a:r>
              <a:rPr lang="en-US" sz="1600" dirty="0" smtClean="0">
                <a:solidFill>
                  <a:srgbClr val="000000"/>
                </a:solidFill>
              </a:rPr>
              <a:t>Results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rot="5400000">
            <a:off x="7979664" y="576073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0"/>
            <a:r>
              <a:rPr lang="en-US" sz="1600" dirty="0" smtClean="0">
                <a:solidFill>
                  <a:srgbClr val="000000"/>
                </a:solidFill>
              </a:rPr>
              <a:t>Conclusions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8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131280"/>
            <a:ext cx="7391400" cy="914400"/>
          </a:xfrm>
          <a:solidFill>
            <a:srgbClr val="002D62"/>
          </a:solidFill>
          <a:ln w="28575">
            <a:solidFill>
              <a:srgbClr val="C5960C"/>
            </a:solidFill>
          </a:ln>
        </p:spPr>
        <p:txBody>
          <a:bodyPr anchor="t"/>
          <a:lstStyle>
            <a:lvl1pPr marL="0" indent="0"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 smtClean="0">
                <a:latin typeface="Georgia" pitchFamily="18" charset="0"/>
              </a:rPr>
              <a:t>stthgsf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93" y="1435609"/>
            <a:ext cx="8546207" cy="5117591"/>
          </a:xfrm>
          <a:ln w="28575">
            <a:solidFill>
              <a:srgbClr val="002060"/>
            </a:solidFill>
          </a:ln>
        </p:spPr>
        <p:txBody>
          <a:bodyPr/>
          <a:lstStyle>
            <a:lvl1pPr rtl="0">
              <a:defRPr>
                <a:solidFill>
                  <a:srgbClr val="000000"/>
                </a:solidFill>
              </a:defRPr>
            </a:lvl1pPr>
            <a:lvl2pPr rtl="0">
              <a:buClr>
                <a:srgbClr val="FF0000"/>
              </a:buClr>
              <a:defRPr>
                <a:solidFill>
                  <a:srgbClr val="000000"/>
                </a:solidFill>
              </a:defRPr>
            </a:lvl2pPr>
            <a:lvl3pPr rtl="0">
              <a:buClr>
                <a:srgbClr val="FF0000"/>
              </a:buClr>
              <a:defRPr>
                <a:solidFill>
                  <a:srgbClr val="000000"/>
                </a:solidFill>
              </a:defRPr>
            </a:lvl3pPr>
            <a:lvl4pPr rtl="0">
              <a:buClr>
                <a:srgbClr val="FF0000"/>
              </a:buClr>
              <a:defRPr>
                <a:solidFill>
                  <a:srgbClr val="000000"/>
                </a:solidFill>
              </a:defRPr>
            </a:lvl4pPr>
            <a:lvl5pPr rtl="0">
              <a:buClr>
                <a:srgbClr val="FF0000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7889575" y="6057900"/>
            <a:ext cx="304800" cy="1295400"/>
          </a:xfrm>
          <a:noFill/>
          <a:ln>
            <a:noFill/>
          </a:ln>
        </p:spPr>
        <p:txBody>
          <a:bodyPr vert="vert"/>
          <a:lstStyle>
            <a:lvl1pPr>
              <a:defRPr sz="16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‹#›</a:t>
            </a:fld>
            <a:r>
              <a:rPr lang="en-US" dirty="0" smtClean="0"/>
              <a:t> of 18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31" t="5190" r="17606" b="3947"/>
          <a:stretch/>
        </p:blipFill>
        <p:spPr>
          <a:xfrm>
            <a:off x="304802" y="146304"/>
            <a:ext cx="1063052" cy="886968"/>
          </a:xfrm>
          <a:prstGeom prst="rect">
            <a:avLst/>
          </a:prstGeom>
          <a:ln w="28575">
            <a:solidFill>
              <a:srgbClr val="C5960C"/>
            </a:solidFill>
          </a:ln>
        </p:spPr>
      </p:pic>
      <p:sp>
        <p:nvSpPr>
          <p:cNvPr id="11" name="Rectangle 10"/>
          <p:cNvSpPr/>
          <p:nvPr userDrawn="1"/>
        </p:nvSpPr>
        <p:spPr>
          <a:xfrm rot="5400000">
            <a:off x="859921" y="576072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Introduction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rot="5400000">
            <a:off x="2276856" y="576072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3703320" y="576073"/>
            <a:ext cx="292608" cy="14264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Assumptions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5400000">
            <a:off x="5129784" y="576072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Methodology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 rot="5400000">
            <a:off x="6556248" y="576073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0"/>
            <a:r>
              <a:rPr lang="en-US" sz="1600" dirty="0" smtClean="0">
                <a:solidFill>
                  <a:srgbClr val="000000"/>
                </a:solidFill>
              </a:rPr>
              <a:t>Results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rot="5400000">
            <a:off x="7979664" y="576073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0"/>
            <a:r>
              <a:rPr lang="en-US" sz="1600" dirty="0" smtClean="0">
                <a:solidFill>
                  <a:srgbClr val="000000"/>
                </a:solidFill>
              </a:rPr>
              <a:t>Conclusions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3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131280"/>
            <a:ext cx="7391400" cy="914400"/>
          </a:xfrm>
          <a:solidFill>
            <a:srgbClr val="002D62"/>
          </a:solidFill>
          <a:ln w="28575">
            <a:solidFill>
              <a:srgbClr val="C5960C"/>
            </a:solidFill>
          </a:ln>
        </p:spPr>
        <p:txBody>
          <a:bodyPr anchor="t"/>
          <a:lstStyle>
            <a:lvl1pPr marL="0" indent="0"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 smtClean="0">
                <a:latin typeface="Georgia" pitchFamily="18" charset="0"/>
              </a:rPr>
              <a:t>stthgsf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93" y="1435609"/>
            <a:ext cx="8546207" cy="5117591"/>
          </a:xfrm>
          <a:ln w="28575">
            <a:solidFill>
              <a:srgbClr val="002060"/>
            </a:solidFill>
          </a:ln>
        </p:spPr>
        <p:txBody>
          <a:bodyPr/>
          <a:lstStyle>
            <a:lvl1pPr rtl="0">
              <a:defRPr>
                <a:solidFill>
                  <a:srgbClr val="000000"/>
                </a:solidFill>
              </a:defRPr>
            </a:lvl1pPr>
            <a:lvl2pPr rtl="0">
              <a:buClr>
                <a:srgbClr val="FF0000"/>
              </a:buClr>
              <a:defRPr>
                <a:solidFill>
                  <a:srgbClr val="000000"/>
                </a:solidFill>
              </a:defRPr>
            </a:lvl2pPr>
            <a:lvl3pPr rtl="0">
              <a:buClr>
                <a:srgbClr val="FF0000"/>
              </a:buClr>
              <a:defRPr>
                <a:solidFill>
                  <a:srgbClr val="000000"/>
                </a:solidFill>
              </a:defRPr>
            </a:lvl3pPr>
            <a:lvl4pPr rtl="0">
              <a:buClr>
                <a:srgbClr val="FF0000"/>
              </a:buClr>
              <a:defRPr>
                <a:solidFill>
                  <a:srgbClr val="000000"/>
                </a:solidFill>
              </a:defRPr>
            </a:lvl4pPr>
            <a:lvl5pPr rtl="0">
              <a:buClr>
                <a:srgbClr val="FF0000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7889575" y="6057900"/>
            <a:ext cx="304800" cy="1295400"/>
          </a:xfrm>
          <a:noFill/>
          <a:ln>
            <a:noFill/>
          </a:ln>
        </p:spPr>
        <p:txBody>
          <a:bodyPr vert="vert"/>
          <a:lstStyle>
            <a:lvl1pPr>
              <a:defRPr sz="16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‹#›</a:t>
            </a:fld>
            <a:r>
              <a:rPr lang="en-US" dirty="0" smtClean="0"/>
              <a:t> of 18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31" t="5190" r="17606" b="3947"/>
          <a:stretch/>
        </p:blipFill>
        <p:spPr>
          <a:xfrm>
            <a:off x="304802" y="146304"/>
            <a:ext cx="1063052" cy="886968"/>
          </a:xfrm>
          <a:prstGeom prst="rect">
            <a:avLst/>
          </a:prstGeom>
          <a:ln w="28575">
            <a:solidFill>
              <a:srgbClr val="C5960C"/>
            </a:solidFill>
          </a:ln>
        </p:spPr>
      </p:pic>
      <p:sp>
        <p:nvSpPr>
          <p:cNvPr id="11" name="Rectangle 10"/>
          <p:cNvSpPr/>
          <p:nvPr userDrawn="1"/>
        </p:nvSpPr>
        <p:spPr>
          <a:xfrm rot="5400000">
            <a:off x="859921" y="576072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Introduction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rot="5400000">
            <a:off x="2276856" y="576072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3703320" y="576073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0"/>
            <a:r>
              <a:rPr lang="en-US" sz="1600" dirty="0" smtClean="0">
                <a:solidFill>
                  <a:srgbClr val="000000"/>
                </a:solidFill>
              </a:rPr>
              <a:t>Assumptions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5400000">
            <a:off x="5129784" y="576072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0"/>
            <a:r>
              <a:rPr lang="en-US" sz="1600" dirty="0" smtClean="0">
                <a:solidFill>
                  <a:srgbClr val="000000"/>
                </a:solidFill>
              </a:rPr>
              <a:t>Methodology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rot="5400000">
            <a:off x="6556248" y="576073"/>
            <a:ext cx="292608" cy="14264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 userDrawn="1"/>
        </p:nvSpPr>
        <p:spPr>
          <a:xfrm rot="5400000">
            <a:off x="7979664" y="576073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0"/>
            <a:r>
              <a:rPr lang="en-US" sz="1600" dirty="0" smtClean="0">
                <a:solidFill>
                  <a:srgbClr val="000000"/>
                </a:solidFill>
              </a:rPr>
              <a:t>Conclusions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8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131280"/>
            <a:ext cx="7391400" cy="914400"/>
          </a:xfrm>
          <a:solidFill>
            <a:srgbClr val="002D62"/>
          </a:solidFill>
          <a:ln w="28575">
            <a:solidFill>
              <a:srgbClr val="C5960C"/>
            </a:solidFill>
          </a:ln>
        </p:spPr>
        <p:txBody>
          <a:bodyPr anchor="t"/>
          <a:lstStyle>
            <a:lvl1pPr marL="0" indent="0"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 smtClean="0">
                <a:latin typeface="Georgia" pitchFamily="18" charset="0"/>
              </a:rPr>
              <a:t>stthgsf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93" y="1435609"/>
            <a:ext cx="8546207" cy="5117591"/>
          </a:xfrm>
          <a:ln w="28575">
            <a:solidFill>
              <a:srgbClr val="002060"/>
            </a:solidFill>
          </a:ln>
        </p:spPr>
        <p:txBody>
          <a:bodyPr/>
          <a:lstStyle>
            <a:lvl1pPr rtl="0">
              <a:defRPr>
                <a:solidFill>
                  <a:srgbClr val="000000"/>
                </a:solidFill>
              </a:defRPr>
            </a:lvl1pPr>
            <a:lvl2pPr rtl="0">
              <a:buClr>
                <a:srgbClr val="FF0000"/>
              </a:buClr>
              <a:defRPr>
                <a:solidFill>
                  <a:srgbClr val="000000"/>
                </a:solidFill>
              </a:defRPr>
            </a:lvl2pPr>
            <a:lvl3pPr rtl="0">
              <a:buClr>
                <a:srgbClr val="FF0000"/>
              </a:buClr>
              <a:defRPr>
                <a:solidFill>
                  <a:srgbClr val="000000"/>
                </a:solidFill>
              </a:defRPr>
            </a:lvl3pPr>
            <a:lvl4pPr rtl="0">
              <a:buClr>
                <a:srgbClr val="FF0000"/>
              </a:buClr>
              <a:defRPr>
                <a:solidFill>
                  <a:srgbClr val="000000"/>
                </a:solidFill>
              </a:defRPr>
            </a:lvl4pPr>
            <a:lvl5pPr rtl="0">
              <a:buClr>
                <a:srgbClr val="FF0000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7889575" y="6057900"/>
            <a:ext cx="304800" cy="1295400"/>
          </a:xfrm>
          <a:noFill/>
          <a:ln>
            <a:noFill/>
          </a:ln>
        </p:spPr>
        <p:txBody>
          <a:bodyPr vert="vert"/>
          <a:lstStyle>
            <a:lvl1pPr>
              <a:defRPr sz="16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‹#›</a:t>
            </a:fld>
            <a:r>
              <a:rPr lang="en-US" dirty="0" smtClean="0"/>
              <a:t> of 18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31" t="5190" r="17606" b="3947"/>
          <a:stretch/>
        </p:blipFill>
        <p:spPr>
          <a:xfrm>
            <a:off x="304802" y="146304"/>
            <a:ext cx="1063052" cy="886968"/>
          </a:xfrm>
          <a:prstGeom prst="rect">
            <a:avLst/>
          </a:prstGeom>
          <a:ln w="28575">
            <a:solidFill>
              <a:srgbClr val="C5960C"/>
            </a:solidFill>
          </a:ln>
        </p:spPr>
      </p:pic>
      <p:sp>
        <p:nvSpPr>
          <p:cNvPr id="11" name="Rectangle 10"/>
          <p:cNvSpPr/>
          <p:nvPr userDrawn="1"/>
        </p:nvSpPr>
        <p:spPr>
          <a:xfrm rot="5400000">
            <a:off x="859921" y="576072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Introduction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rot="5400000">
            <a:off x="2276856" y="576072"/>
            <a:ext cx="292608" cy="1426464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3703320" y="576073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0"/>
            <a:r>
              <a:rPr lang="en-US" sz="1600" dirty="0" smtClean="0">
                <a:solidFill>
                  <a:srgbClr val="000000"/>
                </a:solidFill>
              </a:rPr>
              <a:t>Assumptions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5400000">
            <a:off x="5129784" y="576072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0"/>
            <a:r>
              <a:rPr lang="en-US" sz="1600" dirty="0" smtClean="0">
                <a:solidFill>
                  <a:srgbClr val="000000"/>
                </a:solidFill>
              </a:rPr>
              <a:t>Methodology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rot="5400000">
            <a:off x="6556248" y="576073"/>
            <a:ext cx="292608" cy="1426464"/>
          </a:xfrm>
          <a:prstGeom prst="rect">
            <a:avLst/>
          </a:prstGeom>
          <a:solidFill>
            <a:srgbClr val="C5960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0"/>
            <a:r>
              <a:rPr lang="en-US" sz="1600" dirty="0" smtClean="0">
                <a:solidFill>
                  <a:srgbClr val="000000"/>
                </a:solidFill>
              </a:rPr>
              <a:t>Results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rot="5400000">
            <a:off x="7979664" y="576073"/>
            <a:ext cx="292608" cy="14264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85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131280"/>
            <a:ext cx="7391400" cy="914400"/>
          </a:xfrm>
          <a:solidFill>
            <a:srgbClr val="002D62"/>
          </a:solidFill>
          <a:ln w="28575">
            <a:solidFill>
              <a:srgbClr val="C5960C"/>
            </a:solidFill>
          </a:ln>
        </p:spPr>
        <p:txBody>
          <a:bodyPr anchor="t"/>
          <a:lstStyle>
            <a:lvl1pPr marL="0" indent="0"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 smtClean="0">
                <a:latin typeface="Georgia" pitchFamily="18" charset="0"/>
              </a:rPr>
              <a:t>stthgsf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93" y="1435609"/>
            <a:ext cx="8546207" cy="5117591"/>
          </a:xfrm>
          <a:ln w="28575">
            <a:solidFill>
              <a:srgbClr val="002060"/>
            </a:solidFill>
          </a:ln>
        </p:spPr>
        <p:txBody>
          <a:bodyPr/>
          <a:lstStyle>
            <a:lvl1pPr rtl="0">
              <a:defRPr>
                <a:solidFill>
                  <a:srgbClr val="000000"/>
                </a:solidFill>
              </a:defRPr>
            </a:lvl1pPr>
            <a:lvl2pPr rtl="0">
              <a:buClr>
                <a:srgbClr val="FF0000"/>
              </a:buClr>
              <a:defRPr>
                <a:solidFill>
                  <a:srgbClr val="000000"/>
                </a:solidFill>
              </a:defRPr>
            </a:lvl2pPr>
            <a:lvl3pPr rtl="0">
              <a:buClr>
                <a:srgbClr val="FF0000"/>
              </a:buClr>
              <a:defRPr>
                <a:solidFill>
                  <a:srgbClr val="000000"/>
                </a:solidFill>
              </a:defRPr>
            </a:lvl3pPr>
            <a:lvl4pPr rtl="0">
              <a:buClr>
                <a:srgbClr val="FF0000"/>
              </a:buClr>
              <a:defRPr>
                <a:solidFill>
                  <a:srgbClr val="000000"/>
                </a:solidFill>
              </a:defRPr>
            </a:lvl4pPr>
            <a:lvl5pPr rtl="0">
              <a:buClr>
                <a:srgbClr val="FF0000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7889575" y="6057900"/>
            <a:ext cx="304800" cy="1295400"/>
          </a:xfrm>
          <a:noFill/>
          <a:ln>
            <a:noFill/>
          </a:ln>
        </p:spPr>
        <p:txBody>
          <a:bodyPr vert="vert"/>
          <a:lstStyle>
            <a:lvl1pPr>
              <a:defRPr sz="16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‹#›</a:t>
            </a:fld>
            <a:r>
              <a:rPr lang="en-US" dirty="0" smtClean="0"/>
              <a:t> of 18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31" t="5190" r="17606" b="3947"/>
          <a:stretch/>
        </p:blipFill>
        <p:spPr>
          <a:xfrm>
            <a:off x="304802" y="146304"/>
            <a:ext cx="1063052" cy="886968"/>
          </a:xfrm>
          <a:prstGeom prst="rect">
            <a:avLst/>
          </a:prstGeom>
          <a:ln w="28575">
            <a:solidFill>
              <a:srgbClr val="C5960C"/>
            </a:solidFill>
          </a:ln>
        </p:spPr>
      </p:pic>
    </p:spTree>
    <p:extLst>
      <p:ext uri="{BB962C8B-B14F-4D97-AF65-F5344CB8AC3E}">
        <p14:creationId xmlns:p14="http://schemas.microsoft.com/office/powerpoint/2010/main" val="416897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3D3F-316B-4CDA-8A30-A31195AE125C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4FAD23-B420-43F5-97E6-C1F7BB6BB3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1156043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1C53D3F-316B-4CDA-8A30-A31195AE125C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24FAD23-B420-43F5-97E6-C1F7BB6BB3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9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  <p:sldLayoutId id="2147483968" r:id="rId1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228600"/>
            <a:ext cx="8133397" cy="2286000"/>
          </a:xfrm>
          <a:solidFill>
            <a:schemeClr val="bg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CA" sz="3600" dirty="0" smtClean="0"/>
              <a:t>GIS-based Routing of Hazardous Material Cargoes Considering Incident Cost after Accidental Release of Chemicals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07" y="2667000"/>
            <a:ext cx="4074583" cy="305593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3" b="4807"/>
          <a:stretch/>
        </p:blipFill>
        <p:spPr>
          <a:xfrm>
            <a:off x="552450" y="2667000"/>
            <a:ext cx="3901440" cy="305593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33400" y="5867400"/>
            <a:ext cx="5791200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Bahareh</a:t>
            </a:r>
            <a:r>
              <a:rPr lang="en-US" dirty="0" smtClean="0"/>
              <a:t> </a:t>
            </a:r>
            <a:r>
              <a:rPr lang="en-US" dirty="0" err="1" smtClean="0"/>
              <a:t>Inanloo</a:t>
            </a:r>
            <a:r>
              <a:rPr lang="en-US" dirty="0" smtClean="0"/>
              <a:t>, </a:t>
            </a:r>
            <a:r>
              <a:rPr lang="en-US" dirty="0" err="1" smtClean="0"/>
              <a:t>Berrin</a:t>
            </a:r>
            <a:r>
              <a:rPr lang="en-US" dirty="0" smtClean="0"/>
              <a:t> </a:t>
            </a:r>
            <a:r>
              <a:rPr lang="en-US" dirty="0" err="1" smtClean="0"/>
              <a:t>Tansel</a:t>
            </a:r>
            <a:r>
              <a:rPr lang="en-US" dirty="0" smtClean="0"/>
              <a:t> and Xia Jin</a:t>
            </a:r>
          </a:p>
          <a:p>
            <a:r>
              <a:rPr lang="en-US" dirty="0" smtClean="0"/>
              <a:t>Florida International University</a:t>
            </a:r>
          </a:p>
          <a:p>
            <a:r>
              <a:rPr lang="en-US" dirty="0" smtClean="0"/>
              <a:t>Department of Civil and Environmental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6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Accident Consequences, ALOHA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US" sz="2400" dirty="0" smtClean="0"/>
              <a:t>Abilities</a:t>
            </a:r>
            <a:r>
              <a:rPr lang="en-US" sz="2400" dirty="0"/>
              <a:t>:</a:t>
            </a:r>
          </a:p>
          <a:p>
            <a:pPr marL="571500" lvl="1" indent="-296863" algn="just"/>
            <a:r>
              <a:rPr lang="en-US" sz="2400" b="1" dirty="0"/>
              <a:t>Sketches the impact radius </a:t>
            </a:r>
          </a:p>
          <a:p>
            <a:pPr marL="571500" lvl="1" indent="-296863" algn="just"/>
            <a:r>
              <a:rPr lang="en-US" sz="2400" b="1" dirty="0"/>
              <a:t>Has the ability to export the impact area to </a:t>
            </a:r>
            <a:r>
              <a:rPr lang="en-US" sz="2400" b="1" dirty="0" err="1"/>
              <a:t>ArcMap</a:t>
            </a:r>
            <a:r>
              <a:rPr lang="en-US" sz="2400" b="1" dirty="0"/>
              <a:t> and MARPLOT</a:t>
            </a:r>
          </a:p>
          <a:p>
            <a:pPr marL="571500" lvl="1" indent="-296863" algn="just"/>
            <a:r>
              <a:rPr lang="en-US" sz="2400" b="1" dirty="0"/>
              <a:t>Considers urbanization of surrounding area by assigning </a:t>
            </a:r>
            <a:r>
              <a:rPr lang="en-US" sz="2400" b="1" dirty="0" smtClean="0"/>
              <a:t>roughness</a:t>
            </a:r>
          </a:p>
          <a:p>
            <a:pPr marL="1588" indent="-368300" algn="just">
              <a:buFont typeface="Wingdings" pitchFamily="2" charset="2"/>
              <a:buChar char="q"/>
            </a:pPr>
            <a:r>
              <a:rPr lang="en-US" sz="2400" dirty="0"/>
              <a:t>Outputs:</a:t>
            </a:r>
          </a:p>
          <a:p>
            <a:pPr marL="574675" lvl="2" indent="-292100" algn="just">
              <a:buClr>
                <a:srgbClr val="C00000"/>
              </a:buClr>
            </a:pPr>
            <a:r>
              <a:rPr lang="en-US" sz="2400" b="1" dirty="0"/>
              <a:t>Visual expression of impacted zone</a:t>
            </a:r>
          </a:p>
          <a:p>
            <a:pPr marL="571500" lvl="1" indent="-296863" algn="just"/>
            <a:endParaRPr lang="en-US" sz="2400" b="1" dirty="0"/>
          </a:p>
          <a:p>
            <a:pPr marL="685800" lvl="1" indent="-320675" algn="just"/>
            <a:endParaRPr lang="en-US" sz="24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10</a:t>
            </a:fld>
            <a:r>
              <a:rPr lang="en-US" dirty="0" smtClean="0"/>
              <a:t> of </a:t>
            </a:r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9" t="22100" r="27869" b="20576"/>
          <a:stretch/>
        </p:blipFill>
        <p:spPr bwMode="auto">
          <a:xfrm>
            <a:off x="304800" y="2895600"/>
            <a:ext cx="4510477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95600"/>
            <a:ext cx="3672114" cy="36721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591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Health Impact </a:t>
            </a:r>
            <a:r>
              <a:rPr lang="en-US" cap="none" dirty="0"/>
              <a:t>Area Delineation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11</a:t>
            </a:fld>
            <a:r>
              <a:rPr lang="en-US" dirty="0" smtClean="0"/>
              <a:t> of 20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77472"/>
            <a:ext cx="1905000" cy="52193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621869" y="1600200"/>
            <a:ext cx="950499" cy="914400"/>
            <a:chOff x="7315200" y="2580640"/>
            <a:chExt cx="1288454" cy="1239520"/>
          </a:xfrm>
        </p:grpSpPr>
        <p:pic>
          <p:nvPicPr>
            <p:cNvPr id="7" name="image31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580640"/>
              <a:ext cx="1239520" cy="1239520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7346950" y="2599294"/>
              <a:ext cx="1256704" cy="12084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6"/>
          <a:stretch/>
        </p:blipFill>
        <p:spPr>
          <a:xfrm rot="-600000" flipH="1">
            <a:off x="1368725" y="1545358"/>
            <a:ext cx="685800" cy="153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6"/>
          <a:stretch/>
        </p:blipFill>
        <p:spPr>
          <a:xfrm rot="16200000" flipH="1">
            <a:off x="795781" y="1891961"/>
            <a:ext cx="892967" cy="1997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6"/>
          <a:stretch/>
        </p:blipFill>
        <p:spPr>
          <a:xfrm rot="19560000" flipH="1">
            <a:off x="695900" y="3563806"/>
            <a:ext cx="892967" cy="199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6"/>
          <a:stretch/>
        </p:blipFill>
        <p:spPr>
          <a:xfrm rot="16200000" flipH="1">
            <a:off x="259293" y="4294876"/>
            <a:ext cx="892967" cy="199761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705776" y="1681263"/>
            <a:ext cx="1003709" cy="4727643"/>
          </a:xfrm>
          <a:custGeom>
            <a:avLst/>
            <a:gdLst>
              <a:gd name="connsiteX0" fmla="*/ 1003709 w 1003709"/>
              <a:gd name="connsiteY0" fmla="*/ 0 h 4727643"/>
              <a:gd name="connsiteX1" fmla="*/ 741063 w 1003709"/>
              <a:gd name="connsiteY1" fmla="*/ 9728 h 4727643"/>
              <a:gd name="connsiteX2" fmla="*/ 663241 w 1003709"/>
              <a:gd name="connsiteY2" fmla="*/ 38911 h 4727643"/>
              <a:gd name="connsiteX3" fmla="*/ 604875 w 1003709"/>
              <a:gd name="connsiteY3" fmla="*/ 58366 h 4727643"/>
              <a:gd name="connsiteX4" fmla="*/ 585420 w 1003709"/>
              <a:gd name="connsiteY4" fmla="*/ 77822 h 4727643"/>
              <a:gd name="connsiteX5" fmla="*/ 556237 w 1003709"/>
              <a:gd name="connsiteY5" fmla="*/ 233464 h 4727643"/>
              <a:gd name="connsiteX6" fmla="*/ 565965 w 1003709"/>
              <a:gd name="connsiteY6" fmla="*/ 311286 h 4727643"/>
              <a:gd name="connsiteX7" fmla="*/ 604875 w 1003709"/>
              <a:gd name="connsiteY7" fmla="*/ 369651 h 4727643"/>
              <a:gd name="connsiteX8" fmla="*/ 624331 w 1003709"/>
              <a:gd name="connsiteY8" fmla="*/ 437745 h 4727643"/>
              <a:gd name="connsiteX9" fmla="*/ 634058 w 1003709"/>
              <a:gd name="connsiteY9" fmla="*/ 466928 h 4727643"/>
              <a:gd name="connsiteX10" fmla="*/ 653514 w 1003709"/>
              <a:gd name="connsiteY10" fmla="*/ 583660 h 4727643"/>
              <a:gd name="connsiteX11" fmla="*/ 643786 w 1003709"/>
              <a:gd name="connsiteY11" fmla="*/ 758758 h 4727643"/>
              <a:gd name="connsiteX12" fmla="*/ 624331 w 1003709"/>
              <a:gd name="connsiteY12" fmla="*/ 826851 h 4727643"/>
              <a:gd name="connsiteX13" fmla="*/ 614603 w 1003709"/>
              <a:gd name="connsiteY13" fmla="*/ 894945 h 4727643"/>
              <a:gd name="connsiteX14" fmla="*/ 604875 w 1003709"/>
              <a:gd name="connsiteY14" fmla="*/ 933856 h 4727643"/>
              <a:gd name="connsiteX15" fmla="*/ 585420 w 1003709"/>
              <a:gd name="connsiteY15" fmla="*/ 1050588 h 4727643"/>
              <a:gd name="connsiteX16" fmla="*/ 595148 w 1003709"/>
              <a:gd name="connsiteY16" fmla="*/ 1391056 h 4727643"/>
              <a:gd name="connsiteX17" fmla="*/ 604875 w 1003709"/>
              <a:gd name="connsiteY17" fmla="*/ 1420239 h 4727643"/>
              <a:gd name="connsiteX18" fmla="*/ 614603 w 1003709"/>
              <a:gd name="connsiteY18" fmla="*/ 1488332 h 4727643"/>
              <a:gd name="connsiteX19" fmla="*/ 634058 w 1003709"/>
              <a:gd name="connsiteY19" fmla="*/ 1605064 h 4727643"/>
              <a:gd name="connsiteX20" fmla="*/ 624331 w 1003709"/>
              <a:gd name="connsiteY20" fmla="*/ 1857983 h 4727643"/>
              <a:gd name="connsiteX21" fmla="*/ 614603 w 1003709"/>
              <a:gd name="connsiteY21" fmla="*/ 1887166 h 4727643"/>
              <a:gd name="connsiteX22" fmla="*/ 595148 w 1003709"/>
              <a:gd name="connsiteY22" fmla="*/ 1906622 h 4727643"/>
              <a:gd name="connsiteX23" fmla="*/ 575692 w 1003709"/>
              <a:gd name="connsiteY23" fmla="*/ 1935805 h 4727643"/>
              <a:gd name="connsiteX24" fmla="*/ 565965 w 1003709"/>
              <a:gd name="connsiteY24" fmla="*/ 1964988 h 4727643"/>
              <a:gd name="connsiteX25" fmla="*/ 536782 w 1003709"/>
              <a:gd name="connsiteY25" fmla="*/ 1974715 h 4727643"/>
              <a:gd name="connsiteX26" fmla="*/ 517326 w 1003709"/>
              <a:gd name="connsiteY26" fmla="*/ 1994171 h 4727643"/>
              <a:gd name="connsiteX27" fmla="*/ 488143 w 1003709"/>
              <a:gd name="connsiteY27" fmla="*/ 2013626 h 4727643"/>
              <a:gd name="connsiteX28" fmla="*/ 468688 w 1003709"/>
              <a:gd name="connsiteY28" fmla="*/ 2042809 h 4727643"/>
              <a:gd name="connsiteX29" fmla="*/ 410322 w 1003709"/>
              <a:gd name="connsiteY29" fmla="*/ 2071992 h 4727643"/>
              <a:gd name="connsiteX30" fmla="*/ 371411 w 1003709"/>
              <a:gd name="connsiteY30" fmla="*/ 2149813 h 4727643"/>
              <a:gd name="connsiteX31" fmla="*/ 342229 w 1003709"/>
              <a:gd name="connsiteY31" fmla="*/ 2159541 h 4727643"/>
              <a:gd name="connsiteX32" fmla="*/ 293590 w 1003709"/>
              <a:gd name="connsiteY32" fmla="*/ 2198451 h 4727643"/>
              <a:gd name="connsiteX33" fmla="*/ 274135 w 1003709"/>
              <a:gd name="connsiteY33" fmla="*/ 2217907 h 4727643"/>
              <a:gd name="connsiteX34" fmla="*/ 215769 w 1003709"/>
              <a:gd name="connsiteY34" fmla="*/ 2237362 h 4727643"/>
              <a:gd name="connsiteX35" fmla="*/ 196314 w 1003709"/>
              <a:gd name="connsiteY35" fmla="*/ 2266545 h 4727643"/>
              <a:gd name="connsiteX36" fmla="*/ 167131 w 1003709"/>
              <a:gd name="connsiteY36" fmla="*/ 2324911 h 4727643"/>
              <a:gd name="connsiteX37" fmla="*/ 137948 w 1003709"/>
              <a:gd name="connsiteY37" fmla="*/ 2334639 h 4727643"/>
              <a:gd name="connsiteX38" fmla="*/ 118492 w 1003709"/>
              <a:gd name="connsiteY38" fmla="*/ 2354094 h 4727643"/>
              <a:gd name="connsiteX39" fmla="*/ 99037 w 1003709"/>
              <a:gd name="connsiteY39" fmla="*/ 2383277 h 4727643"/>
              <a:gd name="connsiteX40" fmla="*/ 69854 w 1003709"/>
              <a:gd name="connsiteY40" fmla="*/ 2402732 h 4727643"/>
              <a:gd name="connsiteX41" fmla="*/ 40671 w 1003709"/>
              <a:gd name="connsiteY41" fmla="*/ 2451371 h 4727643"/>
              <a:gd name="connsiteX42" fmla="*/ 30943 w 1003709"/>
              <a:gd name="connsiteY42" fmla="*/ 2480554 h 4727643"/>
              <a:gd name="connsiteX43" fmla="*/ 21216 w 1003709"/>
              <a:gd name="connsiteY43" fmla="*/ 2626469 h 4727643"/>
              <a:gd name="connsiteX44" fmla="*/ 11488 w 1003709"/>
              <a:gd name="connsiteY44" fmla="*/ 2655651 h 4727643"/>
              <a:gd name="connsiteX45" fmla="*/ 30943 w 1003709"/>
              <a:gd name="connsiteY45" fmla="*/ 3414409 h 4727643"/>
              <a:gd name="connsiteX46" fmla="*/ 40671 w 1003709"/>
              <a:gd name="connsiteY46" fmla="*/ 3638145 h 4727643"/>
              <a:gd name="connsiteX47" fmla="*/ 60126 w 1003709"/>
              <a:gd name="connsiteY47" fmla="*/ 3706239 h 4727643"/>
              <a:gd name="connsiteX48" fmla="*/ 69854 w 1003709"/>
              <a:gd name="connsiteY48" fmla="*/ 3754877 h 4727643"/>
              <a:gd name="connsiteX49" fmla="*/ 79582 w 1003709"/>
              <a:gd name="connsiteY49" fmla="*/ 4396903 h 4727643"/>
              <a:gd name="connsiteX50" fmla="*/ 108765 w 1003709"/>
              <a:gd name="connsiteY50" fmla="*/ 4445541 h 4727643"/>
              <a:gd name="connsiteX51" fmla="*/ 128220 w 1003709"/>
              <a:gd name="connsiteY51" fmla="*/ 4523362 h 4727643"/>
              <a:gd name="connsiteX52" fmla="*/ 147675 w 1003709"/>
              <a:gd name="connsiteY52" fmla="*/ 4581728 h 4727643"/>
              <a:gd name="connsiteX53" fmla="*/ 167131 w 1003709"/>
              <a:gd name="connsiteY53" fmla="*/ 4601183 h 4727643"/>
              <a:gd name="connsiteX54" fmla="*/ 176858 w 1003709"/>
              <a:gd name="connsiteY54" fmla="*/ 4640094 h 4727643"/>
              <a:gd name="connsiteX55" fmla="*/ 186586 w 1003709"/>
              <a:gd name="connsiteY55" fmla="*/ 4669277 h 4727643"/>
              <a:gd name="connsiteX56" fmla="*/ 186586 w 1003709"/>
              <a:gd name="connsiteY56" fmla="*/ 4727643 h 472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3709" h="4727643">
                <a:moveTo>
                  <a:pt x="1003709" y="0"/>
                </a:moveTo>
                <a:cubicBezTo>
                  <a:pt x="916160" y="3243"/>
                  <a:pt x="828501" y="4263"/>
                  <a:pt x="741063" y="9728"/>
                </a:cubicBezTo>
                <a:cubicBezTo>
                  <a:pt x="667265" y="14341"/>
                  <a:pt x="715865" y="15523"/>
                  <a:pt x="663241" y="38911"/>
                </a:cubicBezTo>
                <a:cubicBezTo>
                  <a:pt x="644501" y="47240"/>
                  <a:pt x="604875" y="58366"/>
                  <a:pt x="604875" y="58366"/>
                </a:cubicBezTo>
                <a:cubicBezTo>
                  <a:pt x="598390" y="64851"/>
                  <a:pt x="591149" y="70660"/>
                  <a:pt x="585420" y="77822"/>
                </a:cubicBezTo>
                <a:cubicBezTo>
                  <a:pt x="543427" y="130315"/>
                  <a:pt x="563561" y="138262"/>
                  <a:pt x="556237" y="233464"/>
                </a:cubicBezTo>
                <a:cubicBezTo>
                  <a:pt x="559480" y="259405"/>
                  <a:pt x="557172" y="286666"/>
                  <a:pt x="565965" y="311286"/>
                </a:cubicBezTo>
                <a:cubicBezTo>
                  <a:pt x="573829" y="333306"/>
                  <a:pt x="597481" y="347469"/>
                  <a:pt x="604875" y="369651"/>
                </a:cubicBezTo>
                <a:cubicBezTo>
                  <a:pt x="628193" y="439601"/>
                  <a:pt x="599910" y="352269"/>
                  <a:pt x="624331" y="437745"/>
                </a:cubicBezTo>
                <a:cubicBezTo>
                  <a:pt x="627148" y="447604"/>
                  <a:pt x="631571" y="456980"/>
                  <a:pt x="634058" y="466928"/>
                </a:cubicBezTo>
                <a:cubicBezTo>
                  <a:pt x="643542" y="504865"/>
                  <a:pt x="648022" y="545218"/>
                  <a:pt x="653514" y="583660"/>
                </a:cubicBezTo>
                <a:cubicBezTo>
                  <a:pt x="650271" y="642026"/>
                  <a:pt x="649079" y="700542"/>
                  <a:pt x="643786" y="758758"/>
                </a:cubicBezTo>
                <a:cubicBezTo>
                  <a:pt x="642259" y="775550"/>
                  <a:pt x="630089" y="809578"/>
                  <a:pt x="624331" y="826851"/>
                </a:cubicBezTo>
                <a:cubicBezTo>
                  <a:pt x="621088" y="849549"/>
                  <a:pt x="618705" y="872386"/>
                  <a:pt x="614603" y="894945"/>
                </a:cubicBezTo>
                <a:cubicBezTo>
                  <a:pt x="612211" y="908099"/>
                  <a:pt x="606908" y="920642"/>
                  <a:pt x="604875" y="933856"/>
                </a:cubicBezTo>
                <a:cubicBezTo>
                  <a:pt x="586258" y="1054868"/>
                  <a:pt x="607143" y="985422"/>
                  <a:pt x="585420" y="1050588"/>
                </a:cubicBezTo>
                <a:cubicBezTo>
                  <a:pt x="588663" y="1164077"/>
                  <a:pt x="589181" y="1277677"/>
                  <a:pt x="595148" y="1391056"/>
                </a:cubicBezTo>
                <a:cubicBezTo>
                  <a:pt x="595687" y="1401296"/>
                  <a:pt x="602864" y="1410184"/>
                  <a:pt x="604875" y="1420239"/>
                </a:cubicBezTo>
                <a:cubicBezTo>
                  <a:pt x="609372" y="1442722"/>
                  <a:pt x="611759" y="1465581"/>
                  <a:pt x="614603" y="1488332"/>
                </a:cubicBezTo>
                <a:cubicBezTo>
                  <a:pt x="627636" y="1592589"/>
                  <a:pt x="614288" y="1545749"/>
                  <a:pt x="634058" y="1605064"/>
                </a:cubicBezTo>
                <a:cubicBezTo>
                  <a:pt x="630816" y="1689370"/>
                  <a:pt x="630136" y="1773814"/>
                  <a:pt x="624331" y="1857983"/>
                </a:cubicBezTo>
                <a:cubicBezTo>
                  <a:pt x="623626" y="1868213"/>
                  <a:pt x="619879" y="1878373"/>
                  <a:pt x="614603" y="1887166"/>
                </a:cubicBezTo>
                <a:cubicBezTo>
                  <a:pt x="609884" y="1895030"/>
                  <a:pt x="600877" y="1899460"/>
                  <a:pt x="595148" y="1906622"/>
                </a:cubicBezTo>
                <a:cubicBezTo>
                  <a:pt x="587845" y="1915751"/>
                  <a:pt x="582177" y="1926077"/>
                  <a:pt x="575692" y="1935805"/>
                </a:cubicBezTo>
                <a:cubicBezTo>
                  <a:pt x="572450" y="1945533"/>
                  <a:pt x="573216" y="1957737"/>
                  <a:pt x="565965" y="1964988"/>
                </a:cubicBezTo>
                <a:cubicBezTo>
                  <a:pt x="558714" y="1972239"/>
                  <a:pt x="545575" y="1969440"/>
                  <a:pt x="536782" y="1974715"/>
                </a:cubicBezTo>
                <a:cubicBezTo>
                  <a:pt x="528917" y="1979434"/>
                  <a:pt x="524488" y="1988442"/>
                  <a:pt x="517326" y="1994171"/>
                </a:cubicBezTo>
                <a:cubicBezTo>
                  <a:pt x="508197" y="2001474"/>
                  <a:pt x="497871" y="2007141"/>
                  <a:pt x="488143" y="2013626"/>
                </a:cubicBezTo>
                <a:cubicBezTo>
                  <a:pt x="481658" y="2023354"/>
                  <a:pt x="476955" y="2034542"/>
                  <a:pt x="468688" y="2042809"/>
                </a:cubicBezTo>
                <a:cubicBezTo>
                  <a:pt x="449832" y="2061665"/>
                  <a:pt x="434056" y="2064080"/>
                  <a:pt x="410322" y="2071992"/>
                </a:cubicBezTo>
                <a:cubicBezTo>
                  <a:pt x="400620" y="2101099"/>
                  <a:pt x="399710" y="2132834"/>
                  <a:pt x="371411" y="2149813"/>
                </a:cubicBezTo>
                <a:cubicBezTo>
                  <a:pt x="362619" y="2155088"/>
                  <a:pt x="351956" y="2156298"/>
                  <a:pt x="342229" y="2159541"/>
                </a:cubicBezTo>
                <a:cubicBezTo>
                  <a:pt x="295243" y="2206524"/>
                  <a:pt x="354959" y="2149355"/>
                  <a:pt x="293590" y="2198451"/>
                </a:cubicBezTo>
                <a:cubicBezTo>
                  <a:pt x="286428" y="2204180"/>
                  <a:pt x="282338" y="2213805"/>
                  <a:pt x="274135" y="2217907"/>
                </a:cubicBezTo>
                <a:cubicBezTo>
                  <a:pt x="255792" y="2227078"/>
                  <a:pt x="215769" y="2237362"/>
                  <a:pt x="215769" y="2237362"/>
                </a:cubicBezTo>
                <a:cubicBezTo>
                  <a:pt x="209284" y="2247090"/>
                  <a:pt x="201542" y="2256088"/>
                  <a:pt x="196314" y="2266545"/>
                </a:cubicBezTo>
                <a:cubicBezTo>
                  <a:pt x="184566" y="2290041"/>
                  <a:pt x="190361" y="2306326"/>
                  <a:pt x="167131" y="2324911"/>
                </a:cubicBezTo>
                <a:cubicBezTo>
                  <a:pt x="159124" y="2331317"/>
                  <a:pt x="147676" y="2331396"/>
                  <a:pt x="137948" y="2334639"/>
                </a:cubicBezTo>
                <a:cubicBezTo>
                  <a:pt x="131463" y="2341124"/>
                  <a:pt x="124221" y="2346932"/>
                  <a:pt x="118492" y="2354094"/>
                </a:cubicBezTo>
                <a:cubicBezTo>
                  <a:pt x="111189" y="2363223"/>
                  <a:pt x="107304" y="2375010"/>
                  <a:pt x="99037" y="2383277"/>
                </a:cubicBezTo>
                <a:cubicBezTo>
                  <a:pt x="90770" y="2391544"/>
                  <a:pt x="79582" y="2396247"/>
                  <a:pt x="69854" y="2402732"/>
                </a:cubicBezTo>
                <a:cubicBezTo>
                  <a:pt x="42296" y="2485403"/>
                  <a:pt x="80730" y="2384605"/>
                  <a:pt x="40671" y="2451371"/>
                </a:cubicBezTo>
                <a:cubicBezTo>
                  <a:pt x="35395" y="2460164"/>
                  <a:pt x="34186" y="2470826"/>
                  <a:pt x="30943" y="2480554"/>
                </a:cubicBezTo>
                <a:cubicBezTo>
                  <a:pt x="27701" y="2529192"/>
                  <a:pt x="26599" y="2578021"/>
                  <a:pt x="21216" y="2626469"/>
                </a:cubicBezTo>
                <a:cubicBezTo>
                  <a:pt x="20084" y="2636660"/>
                  <a:pt x="11488" y="2645397"/>
                  <a:pt x="11488" y="2655651"/>
                </a:cubicBezTo>
                <a:cubicBezTo>
                  <a:pt x="11488" y="3332528"/>
                  <a:pt x="-24512" y="3137115"/>
                  <a:pt x="30943" y="3414409"/>
                </a:cubicBezTo>
                <a:cubicBezTo>
                  <a:pt x="34186" y="3488988"/>
                  <a:pt x="35156" y="3563700"/>
                  <a:pt x="40671" y="3638145"/>
                </a:cubicBezTo>
                <a:cubicBezTo>
                  <a:pt x="42586" y="3663995"/>
                  <a:pt x="54071" y="3682019"/>
                  <a:pt x="60126" y="3706239"/>
                </a:cubicBezTo>
                <a:cubicBezTo>
                  <a:pt x="64136" y="3722279"/>
                  <a:pt x="66611" y="3738664"/>
                  <a:pt x="69854" y="3754877"/>
                </a:cubicBezTo>
                <a:cubicBezTo>
                  <a:pt x="73097" y="3968886"/>
                  <a:pt x="73381" y="4182960"/>
                  <a:pt x="79582" y="4396903"/>
                </a:cubicBezTo>
                <a:cubicBezTo>
                  <a:pt x="80336" y="4422914"/>
                  <a:pt x="92678" y="4429455"/>
                  <a:pt x="108765" y="4445541"/>
                </a:cubicBezTo>
                <a:cubicBezTo>
                  <a:pt x="138283" y="4534102"/>
                  <a:pt x="92999" y="4394218"/>
                  <a:pt x="128220" y="4523362"/>
                </a:cubicBezTo>
                <a:cubicBezTo>
                  <a:pt x="133616" y="4543147"/>
                  <a:pt x="133174" y="4567227"/>
                  <a:pt x="147675" y="4581728"/>
                </a:cubicBezTo>
                <a:lnTo>
                  <a:pt x="167131" y="4601183"/>
                </a:lnTo>
                <a:cubicBezTo>
                  <a:pt x="170373" y="4614153"/>
                  <a:pt x="173185" y="4627239"/>
                  <a:pt x="176858" y="4640094"/>
                </a:cubicBezTo>
                <a:cubicBezTo>
                  <a:pt x="179675" y="4649953"/>
                  <a:pt x="185454" y="4659086"/>
                  <a:pt x="186586" y="4669277"/>
                </a:cubicBezTo>
                <a:cubicBezTo>
                  <a:pt x="188735" y="4688613"/>
                  <a:pt x="186586" y="4708188"/>
                  <a:pt x="186586" y="4727643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48" y="1468858"/>
            <a:ext cx="1901952" cy="5213120"/>
          </a:xfrm>
          <a:prstGeom prst="rect">
            <a:avLst/>
          </a:prstGeom>
          <a:ln w="28575">
            <a:solidFill>
              <a:srgbClr val="002D62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8" y="1477472"/>
            <a:ext cx="1901952" cy="5213120"/>
          </a:xfrm>
          <a:prstGeom prst="rect">
            <a:avLst/>
          </a:prstGeom>
          <a:ln w="28575">
            <a:solidFill>
              <a:srgbClr val="002D62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48" y="1477472"/>
            <a:ext cx="1901952" cy="5213120"/>
          </a:xfrm>
          <a:prstGeom prst="rect">
            <a:avLst/>
          </a:prstGeom>
          <a:ln w="28575">
            <a:solidFill>
              <a:srgbClr val="002D62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362200" y="6336268"/>
            <a:ext cx="297180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Health Impact Identification</a:t>
            </a:r>
            <a:endParaRPr lang="en-US" dirty="0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 rot="16200000">
            <a:off x="7886700" y="6057900"/>
            <a:ext cx="304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11</a:t>
            </a:fld>
            <a:r>
              <a:rPr lang="en-US" dirty="0" smtClean="0"/>
              <a:t> of </a:t>
            </a:r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62474" y="6336268"/>
            <a:ext cx="3476625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Routes Overall Health Impact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78001" y="6336268"/>
            <a:ext cx="3641599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Impacted Population Identification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556E-17 -4.44444E-6 L -0.05417 0.0192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94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05556E-6 -3.33333E-6 L -0.05018 0.0768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384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1.38778E-17 -2.22222E-6 L 0.01389 0.28148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5.55112E-17 L -0.26077 -0.0555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1280"/>
            <a:ext cx="7391400" cy="935520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Risk Calculations</a:t>
            </a:r>
            <a:r>
              <a:rPr lang="en-US" cap="none" dirty="0"/>
              <a:t>, Accident </a:t>
            </a:r>
            <a:r>
              <a:rPr lang="en-US" cap="none" dirty="0" smtClean="0"/>
              <a:t>Frequency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Tx/>
                  <a:buFont typeface="Wingdings" pitchFamily="2" charset="2"/>
                  <a:buChar char="q"/>
                </a:pPr>
                <a:r>
                  <a:rPr lang="en-US" sz="2800" dirty="0">
                    <a:cs typeface="Geneva"/>
                  </a:rPr>
                  <a:t>Accident probability or frequency:</a:t>
                </a:r>
              </a:p>
              <a:p>
                <a:pPr marL="365760" lvl="1" indent="0">
                  <a:buClrTx/>
                  <a:buNone/>
                </a:pPr>
                <a:r>
                  <a:rPr lang="en-US" sz="2800" b="1" dirty="0">
                    <a:cs typeface="Geneva"/>
                  </a:rPr>
                  <a:t>Crash Rate:</a:t>
                </a:r>
              </a:p>
              <a:p>
                <a:pPr marL="365760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latin typeface="Cambria Math"/>
                          <a:cs typeface="Geneva"/>
                        </a:rPr>
                        <m:t>𝑅</m:t>
                      </m:r>
                      <m:r>
                        <a:rPr lang="en-US" sz="2800" b="1">
                          <a:latin typeface="Cambria Math"/>
                          <a:cs typeface="Geneva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cs typeface="Geneva"/>
                            </a:rPr>
                          </m:ctrlPr>
                        </m:fPr>
                        <m:num>
                          <m:r>
                            <a:rPr lang="en-US" sz="2800" b="1">
                              <a:latin typeface="Cambria Math"/>
                              <a:cs typeface="Geneva"/>
                            </a:rPr>
                            <m:t>𝐶</m:t>
                          </m:r>
                          <m:r>
                            <a:rPr lang="en-US" sz="2800" b="1">
                              <a:latin typeface="Cambria Math"/>
                              <a:cs typeface="Geneva"/>
                            </a:rPr>
                            <m:t>×100,000,000</m:t>
                          </m:r>
                        </m:num>
                        <m:den>
                          <m:r>
                            <a:rPr lang="en-US" sz="2800" b="1">
                              <a:latin typeface="Cambria Math"/>
                              <a:cs typeface="Geneva"/>
                            </a:rPr>
                            <m:t>𝑉</m:t>
                          </m:r>
                          <m:r>
                            <a:rPr lang="en-US" sz="2800" b="1">
                              <a:latin typeface="Cambria Math"/>
                              <a:cs typeface="Geneva"/>
                            </a:rPr>
                            <m:t>×365×</m:t>
                          </m:r>
                          <m:r>
                            <a:rPr lang="en-US" sz="2800" b="1">
                              <a:latin typeface="Cambria Math"/>
                              <a:cs typeface="Geneva"/>
                            </a:rPr>
                            <m:t>𝑁</m:t>
                          </m:r>
                          <m:r>
                            <a:rPr lang="en-US" sz="2800" b="1">
                              <a:latin typeface="Cambria Math"/>
                              <a:cs typeface="Geneva"/>
                            </a:rPr>
                            <m:t>×</m:t>
                          </m:r>
                          <m:r>
                            <a:rPr lang="en-US" sz="2800" b="1">
                              <a:latin typeface="Cambria Math"/>
                              <a:cs typeface="Geneva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cs typeface="Geneva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66" t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12</a:t>
            </a:fld>
            <a:r>
              <a:rPr lang="en-US" dirty="0" smtClean="0"/>
              <a:t> of </a:t>
            </a:r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4091213"/>
            <a:ext cx="762000" cy="175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19286"/>
            <a:ext cx="3657600" cy="27432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/>
          <a:stretch/>
        </p:blipFill>
        <p:spPr>
          <a:xfrm>
            <a:off x="636947" y="3719286"/>
            <a:ext cx="3706453" cy="27432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925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Crash Rate Calculations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13</a:t>
            </a:fld>
            <a:r>
              <a:rPr lang="en-US" dirty="0" smtClean="0"/>
              <a:t> of 20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77472"/>
            <a:ext cx="1905000" cy="52193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48" y="1477471"/>
            <a:ext cx="1901952" cy="5213119"/>
          </a:xfrm>
          <a:prstGeom prst="rect">
            <a:avLst/>
          </a:prstGeom>
          <a:ln w="28575">
            <a:solidFill>
              <a:srgbClr val="002D62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8" y="1477472"/>
            <a:ext cx="1901952" cy="5213119"/>
          </a:xfrm>
          <a:prstGeom prst="rect">
            <a:avLst/>
          </a:prstGeom>
          <a:ln w="28575">
            <a:solidFill>
              <a:srgbClr val="002D62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48" y="1477472"/>
            <a:ext cx="1901952" cy="5213119"/>
          </a:xfrm>
          <a:prstGeom prst="rect">
            <a:avLst/>
          </a:prstGeom>
          <a:ln w="28575">
            <a:solidFill>
              <a:srgbClr val="002D62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362200" y="6336268"/>
            <a:ext cx="160020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Truck Routes</a:t>
            </a:r>
            <a:endParaRPr lang="en-US" dirty="0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 rot="16200000">
            <a:off x="7886700" y="6057900"/>
            <a:ext cx="304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13</a:t>
            </a:fld>
            <a:r>
              <a:rPr lang="en-US" dirty="0" smtClean="0"/>
              <a:t> of </a:t>
            </a:r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62475" y="6336268"/>
            <a:ext cx="305752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Annual Average Daily Traffic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65753" y="6336268"/>
            <a:ext cx="1053847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Crashes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73601" y="6336268"/>
            <a:ext cx="2955799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Crashes Along the Routes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cap="none" dirty="0" smtClean="0"/>
              <a:t>elay Cost Calculations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800" dirty="0">
                    <a:cs typeface="Geneva"/>
                  </a:rPr>
                  <a:t>Queuing analysis </a:t>
                </a:r>
              </a:p>
              <a:p>
                <a:pPr lvl="1">
                  <a:buClrTx/>
                </a:pPr>
                <a:r>
                  <a:rPr lang="en-US" sz="2400" dirty="0"/>
                  <a:t>Is used to calculate incident </a:t>
                </a:r>
                <a:r>
                  <a:rPr lang="en-US" sz="2400" dirty="0" smtClean="0"/>
                  <a:t>delays.</a:t>
                </a:r>
                <a:endParaRPr lang="en-US" sz="2400" dirty="0"/>
              </a:p>
              <a:p>
                <a:pPr lvl="1">
                  <a:buClrTx/>
                </a:pPr>
                <a:r>
                  <a:rPr lang="en-US" sz="2400" dirty="0"/>
                  <a:t>The total delay </a:t>
                </a:r>
                <a:r>
                  <a:rPr lang="en-US" sz="2800" dirty="0"/>
                  <a:t>:</a:t>
                </a:r>
              </a:p>
              <a:p>
                <a:r>
                  <a:rPr lang="en-US" sz="2800" dirty="0"/>
                  <a:t>  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/>
                      </a:rPr>
                      <m:t>𝑇𝐷</m:t>
                    </m:r>
                    <m:r>
                      <a:rPr lang="en-US" sz="28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𝑅</m:t>
                                </m:r>
                              </m:sub>
                              <m:sup/>
                            </m:sSubSup>
                          </m:e>
                          <m:sub/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800" b="0" i="1">
                            <a:latin typeface="Cambria Math"/>
                          </a:rPr>
                          <m:t>(</m:t>
                        </m:r>
                        <m:r>
                          <a:rPr lang="en-US" sz="2800" b="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800" b="0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sub>
                        </m:sSub>
                        <m:r>
                          <a:rPr lang="en-US" sz="2800" b="0" i="1">
                            <a:latin typeface="Cambria Math"/>
                            <a:ea typeface="Cambria Math"/>
                          </a:rPr>
                          <m:t>)×(</m:t>
                        </m:r>
                        <m:r>
                          <a:rPr lang="en-US" sz="2800" b="0" i="1">
                            <a:latin typeface="Cambria Math"/>
                            <a:ea typeface="Cambria Math"/>
                          </a:rPr>
                          <m:t>𝐴𝐴𝐷𝑇</m:t>
                        </m:r>
                        <m:r>
                          <a:rPr lang="en-US" sz="2800" b="0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sub>
                        </m:sSub>
                        <m:r>
                          <a:rPr lang="en-US" sz="2800" b="0" i="1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>
                            <a:latin typeface="Cambria Math"/>
                          </a:rPr>
                          <m:t>2</m:t>
                        </m:r>
                        <m:r>
                          <a:rPr lang="en-US" sz="2800" b="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𝐴𝐴𝐷𝑇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pPr marL="434340" lvl="1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66" t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14</a:t>
            </a:fld>
            <a:r>
              <a:rPr lang="en-US" dirty="0" smtClean="0"/>
              <a:t> of </a:t>
            </a:r>
            <a:r>
              <a:rPr lang="en-US" dirty="0" smtClean="0"/>
              <a:t>18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572000" y="3633174"/>
            <a:ext cx="4191000" cy="2843826"/>
            <a:chOff x="-3961175" y="5029200"/>
            <a:chExt cx="6887573" cy="4673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6" r="14601"/>
            <a:stretch/>
          </p:blipFill>
          <p:spPr>
            <a:xfrm>
              <a:off x="-3961175" y="5029200"/>
              <a:ext cx="6887573" cy="4673600"/>
            </a:xfrm>
            <a:prstGeom prst="rect">
              <a:avLst/>
            </a:prstGeom>
            <a:ln>
              <a:solidFill>
                <a:srgbClr val="002D62"/>
              </a:solidFill>
            </a:ln>
          </p:spPr>
        </p:pic>
        <p:sp>
          <p:nvSpPr>
            <p:cNvPr id="9" name="Oval 8"/>
            <p:cNvSpPr/>
            <p:nvPr/>
          </p:nvSpPr>
          <p:spPr>
            <a:xfrm>
              <a:off x="-3065607" y="8071879"/>
              <a:ext cx="914399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3400" y="4038600"/>
            <a:ext cx="3028950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28600" lvl="2" indent="-171450">
              <a:buClrTx/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dirty="0"/>
              <a:t>Data needed:</a:t>
            </a:r>
          </a:p>
          <a:p>
            <a:pPr marL="457200" lvl="3" indent="-228600">
              <a:buClrTx/>
              <a:buFont typeface="Arial" pitchFamily="34" charset="0"/>
              <a:buChar char="•"/>
            </a:pPr>
            <a:r>
              <a:rPr lang="en-US" dirty="0"/>
              <a:t>AADT </a:t>
            </a:r>
          </a:p>
          <a:p>
            <a:pPr marL="457200" lvl="3" indent="-228600">
              <a:buClrTx/>
              <a:buFont typeface="Arial" pitchFamily="34" charset="0"/>
              <a:buChar char="•"/>
            </a:pPr>
            <a:r>
              <a:rPr lang="en-US" dirty="0"/>
              <a:t>Road capacity</a:t>
            </a:r>
          </a:p>
          <a:p>
            <a:pPr marL="457200" lvl="3" indent="-228600">
              <a:buClrTx/>
              <a:buFont typeface="Arial" pitchFamily="34" charset="0"/>
              <a:buChar char="•"/>
            </a:pPr>
            <a:r>
              <a:rPr lang="en-US" dirty="0"/>
              <a:t>Capacity after accident</a:t>
            </a:r>
          </a:p>
          <a:p>
            <a:pPr marL="1657350" lvl="3" indent="-285750">
              <a:buClrTx/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253209"/>
            <a:ext cx="3398982" cy="2267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cap="none" dirty="0"/>
              <a:t>elay Cost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Route Capacity Calculation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Remaining capacity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15</a:t>
            </a:fld>
            <a:r>
              <a:rPr lang="en-US" dirty="0" smtClean="0"/>
              <a:t> of </a:t>
            </a:r>
            <a:r>
              <a:rPr lang="en-US" dirty="0" smtClean="0"/>
              <a:t>18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094603"/>
              </p:ext>
            </p:extLst>
          </p:nvPr>
        </p:nvGraphicFramePr>
        <p:xfrm>
          <a:off x="4800600" y="1783080"/>
          <a:ext cx="3990023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084"/>
                <a:gridCol w="1989939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Free-Flow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Speed (mph)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Base Capacity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(pc/h/</a:t>
                      </a:r>
                      <a:r>
                        <a:rPr lang="en-US" sz="1400" baseline="0" dirty="0" err="1" smtClean="0">
                          <a:solidFill>
                            <a:schemeClr val="bg1"/>
                          </a:solidFill>
                        </a:rPr>
                        <a:t>ln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75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2,400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70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2,400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65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2,350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60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2,300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55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2,250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5181600" y="2286000"/>
            <a:ext cx="3581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20" t="28025" r="40705" b="41630"/>
          <a:stretch/>
        </p:blipFill>
        <p:spPr bwMode="auto">
          <a:xfrm>
            <a:off x="4687455" y="1554410"/>
            <a:ext cx="4151745" cy="278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831751"/>
              </p:ext>
            </p:extLst>
          </p:nvPr>
        </p:nvGraphicFramePr>
        <p:xfrm>
          <a:off x="356985" y="3807376"/>
          <a:ext cx="4672215" cy="2669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055"/>
                <a:gridCol w="1188720"/>
                <a:gridCol w="1188720"/>
                <a:gridCol w="1188720"/>
              </a:tblGrid>
              <a:tr h="500298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Number of Lanes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One Lane Blocked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Two Lanes Blocked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Three Lane Blocked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07352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52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0.49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52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52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0.65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52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0.71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0.26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52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0.57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0.63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52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0.78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0.63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0.41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167255" y="3884811"/>
            <a:ext cx="609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2200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43900" y="3909410"/>
            <a:ext cx="2667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54055" y="4648200"/>
            <a:ext cx="533400" cy="2743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54055" y="5257800"/>
            <a:ext cx="533400" cy="2743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54055" y="4953000"/>
            <a:ext cx="533400" cy="2743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0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2" grpId="0" animBg="1"/>
      <p:bldP spid="12" grpId="1" animBg="1"/>
      <p:bldP spid="12" grpId="2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Route Comparison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16</a:t>
            </a:fld>
            <a:r>
              <a:rPr lang="en-US" dirty="0" smtClean="0"/>
              <a:t> of </a:t>
            </a:r>
            <a:r>
              <a:rPr lang="en-US" dirty="0" smtClean="0"/>
              <a:t>18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062307"/>
              </p:ext>
            </p:extLst>
          </p:nvPr>
        </p:nvGraphicFramePr>
        <p:xfrm>
          <a:off x="2590800" y="2296449"/>
          <a:ext cx="6019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77472"/>
            <a:ext cx="1905000" cy="52193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 rot="19200000">
            <a:off x="623959" y="356269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  <a:cs typeface="Times New Roman" pitchFamily="18" charset="0"/>
              </a:rPr>
              <a:t>Route_3</a:t>
            </a:r>
            <a:endParaRPr lang="en-US" sz="11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7100000">
            <a:off x="880778" y="42529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Route_1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73995" y="24241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Route_2</a:t>
            </a:r>
            <a:endParaRPr lang="en-US"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Concluding Points and Future Works 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Prediction of health risk and delay cost.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Efficiently routing hazardous material cargoes.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Future works:</a:t>
            </a:r>
          </a:p>
          <a:p>
            <a:pPr marL="800100" lvl="1" indent="-342900"/>
            <a:r>
              <a:rPr lang="en-US" dirty="0"/>
              <a:t>Using a Multi Criteria Decision Making </a:t>
            </a:r>
            <a:r>
              <a:rPr lang="en-US" dirty="0" smtClean="0"/>
              <a:t>method.</a:t>
            </a:r>
          </a:p>
          <a:p>
            <a:pPr marL="800100" lvl="1" indent="-342900"/>
            <a:r>
              <a:rPr lang="en-US" dirty="0"/>
              <a:t>Scheduling the </a:t>
            </a:r>
            <a:r>
              <a:rPr lang="en-US" dirty="0" smtClean="0"/>
              <a:t>tanker trucks.</a:t>
            </a:r>
          </a:p>
          <a:p>
            <a:pPr marL="800100" lvl="1" indent="-342900"/>
            <a:r>
              <a:rPr lang="en-US" dirty="0" smtClean="0"/>
              <a:t>To provide a network of cargo routes.</a:t>
            </a:r>
          </a:p>
          <a:p>
            <a:pPr marL="800100" lvl="1" indent="-342900"/>
            <a:r>
              <a:rPr lang="en-US" dirty="0" smtClean="0"/>
              <a:t>Land use specification to avoid public places.</a:t>
            </a:r>
          </a:p>
          <a:p>
            <a:pPr lvl="1" indent="0">
              <a:buNone/>
            </a:pPr>
            <a:endParaRPr lang="en-US" dirty="0" smtClean="0"/>
          </a:p>
          <a:p>
            <a:pPr marL="342900" indent="-342900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17</a:t>
            </a:fld>
            <a:r>
              <a:rPr lang="en-US" dirty="0" smtClean="0"/>
              <a:t> of </a:t>
            </a:r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0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Thank you!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18</a:t>
            </a:fld>
            <a:r>
              <a:rPr lang="en-US" dirty="0" smtClean="0"/>
              <a:t> of </a:t>
            </a:r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8429625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828800"/>
            <a:ext cx="2362200" cy="584775"/>
          </a:xfrm>
          <a:prstGeom prst="rect">
            <a:avLst/>
          </a:prstGeom>
          <a:solidFill>
            <a:srgbClr val="C5960C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5410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Hazardous Material Cargoes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More </a:t>
            </a:r>
            <a:r>
              <a:rPr lang="en-US" dirty="0"/>
              <a:t>than 1 million hazardous material shipments are carried daily usually by trucks in the US.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Highway crashes involving hazardous </a:t>
            </a:r>
            <a:r>
              <a:rPr lang="en-US" dirty="0" smtClean="0"/>
              <a:t>materials </a:t>
            </a:r>
            <a:r>
              <a:rPr lang="en-US" dirty="0"/>
              <a:t>have a societal cost of more than $1 billion a year. 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2</a:t>
            </a:fld>
            <a:r>
              <a:rPr lang="en-US" dirty="0" smtClean="0"/>
              <a:t> of </a:t>
            </a:r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r="1550"/>
          <a:stretch/>
        </p:blipFill>
        <p:spPr>
          <a:xfrm>
            <a:off x="736600" y="4029397"/>
            <a:ext cx="3594100" cy="22952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5" t="12287" r="15592" b="2436"/>
          <a:stretch/>
        </p:blipFill>
        <p:spPr>
          <a:xfrm>
            <a:off x="4737100" y="4029456"/>
            <a:ext cx="3568700" cy="22951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76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Hazardous Material Cargoes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Health impact </a:t>
            </a:r>
            <a:r>
              <a:rPr lang="en-US" dirty="0"/>
              <a:t>assessment of an </a:t>
            </a:r>
            <a:r>
              <a:rPr lang="en-US" dirty="0" smtClean="0"/>
              <a:t>accidental </a:t>
            </a:r>
            <a:r>
              <a:rPr lang="en-US" dirty="0"/>
              <a:t>release of </a:t>
            </a:r>
            <a:r>
              <a:rPr lang="en-US" dirty="0" smtClean="0"/>
              <a:t>gasoline compounds </a:t>
            </a:r>
            <a:r>
              <a:rPr lang="en-US" dirty="0"/>
              <a:t>during </a:t>
            </a:r>
            <a:r>
              <a:rPr lang="en-US" dirty="0" smtClean="0"/>
              <a:t>transport.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Prediction of probable outcomes </a:t>
            </a:r>
          </a:p>
          <a:p>
            <a:pPr marL="800100" lvl="1" indent="-342900"/>
            <a:r>
              <a:rPr lang="en-US" dirty="0"/>
              <a:t>Toxic vapor cloud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Routing the hazardous cargoes in order to decrease the adverse </a:t>
            </a:r>
            <a:r>
              <a:rPr lang="en-US" dirty="0" smtClean="0"/>
              <a:t>outcomes:</a:t>
            </a:r>
            <a:endParaRPr lang="en-US" dirty="0"/>
          </a:p>
          <a:p>
            <a:pPr marL="800100" lvl="1" indent="-342900"/>
            <a:r>
              <a:rPr lang="en-US" dirty="0"/>
              <a:t>Health risk caused by toxic vapor cloud inhalation.</a:t>
            </a:r>
          </a:p>
          <a:p>
            <a:pPr marL="800100" lvl="1" indent="-342900"/>
            <a:r>
              <a:rPr lang="en-US" dirty="0"/>
              <a:t>Delay cost caused by </a:t>
            </a:r>
            <a:r>
              <a:rPr lang="en-US" dirty="0" smtClean="0"/>
              <a:t>the </a:t>
            </a:r>
            <a:r>
              <a:rPr lang="en-US" dirty="0" smtClean="0"/>
              <a:t>accident. 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3</a:t>
            </a:fld>
            <a:r>
              <a:rPr lang="en-US" dirty="0" smtClean="0"/>
              <a:t> of </a:t>
            </a:r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5" y="4274127"/>
            <a:ext cx="3286125" cy="22098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9230" y="3244334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FFFFFF"/>
                </a:solidFill>
              </a:rPr>
              <a:t>Assumptions</a:t>
            </a:r>
          </a:p>
        </p:txBody>
      </p:sp>
    </p:spTree>
    <p:extLst>
      <p:ext uri="{BB962C8B-B14F-4D97-AF65-F5344CB8AC3E}">
        <p14:creationId xmlns:p14="http://schemas.microsoft.com/office/powerpoint/2010/main" val="2288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Hazardous Cargo Characteristics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Non Pressure Cargo Tank MC 306 / DOT </a:t>
            </a:r>
            <a:r>
              <a:rPr lang="it-IT" dirty="0" smtClean="0"/>
              <a:t>406</a:t>
            </a:r>
          </a:p>
          <a:p>
            <a:pPr lvl="1"/>
            <a:r>
              <a:rPr lang="en-US" dirty="0"/>
              <a:t>Oval cross section non-pressure </a:t>
            </a:r>
            <a:endParaRPr lang="en-US" dirty="0" smtClean="0"/>
          </a:p>
          <a:p>
            <a:pPr lvl="1"/>
            <a:r>
              <a:rPr lang="en-US" dirty="0" smtClean="0"/>
              <a:t>Single </a:t>
            </a:r>
            <a:r>
              <a:rPr lang="en-US" dirty="0"/>
              <a:t>shell aluminum construction</a:t>
            </a:r>
          </a:p>
          <a:p>
            <a:pPr lvl="1"/>
            <a:r>
              <a:rPr lang="en-US" dirty="0" smtClean="0"/>
              <a:t>9000 </a:t>
            </a:r>
            <a:r>
              <a:rPr lang="en-US" dirty="0" smtClean="0"/>
              <a:t>Gallon </a:t>
            </a:r>
            <a:r>
              <a:rPr lang="en-US" dirty="0"/>
              <a:t>capacity</a:t>
            </a:r>
          </a:p>
          <a:p>
            <a:pPr lvl="1"/>
            <a:r>
              <a:rPr lang="en-US" dirty="0" smtClean="0"/>
              <a:t>Transports E 10 blend of Gasoline with full </a:t>
            </a:r>
            <a:r>
              <a:rPr lang="en-US" dirty="0" smtClean="0"/>
              <a:t>capacity</a:t>
            </a:r>
          </a:p>
          <a:p>
            <a:pPr lvl="1"/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Other assumptions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4</a:t>
            </a:fld>
            <a:r>
              <a:rPr lang="en-US" dirty="0" smtClean="0"/>
              <a:t> of </a:t>
            </a:r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91" y="4008120"/>
            <a:ext cx="3705636" cy="246888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00200"/>
            <a:ext cx="18288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1"/>
          <a:stretch/>
        </p:blipFill>
        <p:spPr>
          <a:xfrm>
            <a:off x="300182" y="5204083"/>
            <a:ext cx="4343400" cy="105701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740548"/>
              </p:ext>
            </p:extLst>
          </p:nvPr>
        </p:nvGraphicFramePr>
        <p:xfrm>
          <a:off x="381000" y="4114800"/>
          <a:ext cx="4622799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2040"/>
                <a:gridCol w="1126022"/>
                <a:gridCol w="20347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Wind Speed</a:t>
                      </a:r>
                    </a:p>
                    <a:p>
                      <a:pPr algn="ctr"/>
                      <a:r>
                        <a:rPr lang="en-US" dirty="0" smtClean="0"/>
                        <a:t>(mph)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Wind direction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Temperature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(F)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5</a:t>
            </a:fld>
            <a:r>
              <a:rPr lang="en-US" dirty="0" smtClean="0"/>
              <a:t> of </a:t>
            </a:r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7800" y="131280"/>
            <a:ext cx="7391400" cy="914400"/>
          </a:xfrm>
          <a:prstGeom prst="rect">
            <a:avLst/>
          </a:prstGeom>
          <a:solidFill>
            <a:srgbClr val="002D62"/>
          </a:solidFill>
          <a:ln w="28575">
            <a:solidFill>
              <a:srgbClr val="C5960C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cap="none" smtClean="0"/>
              <a:t>Origin and Destination of the Cargo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2993" y="1435609"/>
            <a:ext cx="8546207" cy="5117591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regtf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 rot="16200000">
            <a:off x="7889575" y="6057900"/>
            <a:ext cx="304800" cy="1295400"/>
          </a:xfrm>
          <a:prstGeom prst="rect">
            <a:avLst/>
          </a:prstGeom>
          <a:noFill/>
          <a:ln>
            <a:noFill/>
          </a:ln>
        </p:spPr>
        <p:txBody>
          <a:bodyPr vert="vert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5</a:t>
            </a:fld>
            <a:r>
              <a:rPr lang="en-US" dirty="0" smtClean="0"/>
              <a:t> of </a:t>
            </a:r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1" t="4420" r="14799" b="60332"/>
          <a:stretch/>
        </p:blipFill>
        <p:spPr>
          <a:xfrm>
            <a:off x="2609897" y="2003410"/>
            <a:ext cx="2495502" cy="2479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4" t="57886" r="15377" b="6696"/>
          <a:stretch/>
        </p:blipFill>
        <p:spPr>
          <a:xfrm>
            <a:off x="3093857" y="4648200"/>
            <a:ext cx="1527581" cy="1520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65"/>
          <a:stretch/>
        </p:blipFill>
        <p:spPr>
          <a:xfrm>
            <a:off x="272613" y="1544688"/>
            <a:ext cx="1853211" cy="5093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>
            <a:spLocks noChangeAspect="1"/>
          </p:cNvSpPr>
          <p:nvPr/>
        </p:nvSpPr>
        <p:spPr>
          <a:xfrm>
            <a:off x="1636519" y="1708059"/>
            <a:ext cx="141476" cy="1414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838513" y="6376736"/>
            <a:ext cx="76397" cy="763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48479" y="6331000"/>
            <a:ext cx="2632676" cy="343644"/>
            <a:chOff x="1306135" y="6399531"/>
            <a:chExt cx="2835976" cy="370181"/>
          </a:xfrm>
        </p:grpSpPr>
        <p:sp>
          <p:nvSpPr>
            <p:cNvPr id="14" name="TextBox 13"/>
            <p:cNvSpPr txBox="1"/>
            <p:nvPr/>
          </p:nvSpPr>
          <p:spPr>
            <a:xfrm rot="-420000">
              <a:off x="2129460" y="6415346"/>
              <a:ext cx="1228595" cy="338554"/>
            </a:xfrm>
            <a:prstGeom prst="rect">
              <a:avLst/>
            </a:prstGeom>
            <a:solidFill>
              <a:schemeClr val="bg1"/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Destination</a:t>
              </a:r>
              <a:endParaRPr lang="en-US" sz="1400" dirty="0"/>
            </a:p>
          </p:txBody>
        </p:sp>
        <p:sp>
          <p:nvSpPr>
            <p:cNvPr id="15" name="Curved Down Arrow 14"/>
            <p:cNvSpPr/>
            <p:nvPr/>
          </p:nvSpPr>
          <p:spPr>
            <a:xfrm rot="21240000" flipV="1">
              <a:off x="1306135" y="6399531"/>
              <a:ext cx="2835976" cy="370181"/>
            </a:xfrm>
            <a:prstGeom prst="curvedDownArrow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18491" y="1522027"/>
            <a:ext cx="1961911" cy="342856"/>
            <a:chOff x="2243331" y="1310244"/>
            <a:chExt cx="2113414" cy="369332"/>
          </a:xfrm>
        </p:grpSpPr>
        <p:sp>
          <p:nvSpPr>
            <p:cNvPr id="17" name="Curved Down Arrow 16"/>
            <p:cNvSpPr/>
            <p:nvPr/>
          </p:nvSpPr>
          <p:spPr>
            <a:xfrm rot="600000">
              <a:off x="2243331" y="1327927"/>
              <a:ext cx="2113414" cy="333966"/>
            </a:xfrm>
            <a:prstGeom prst="curvedDownArrow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600000">
              <a:off x="2901332" y="131024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Origin</a:t>
              </a:r>
              <a:endParaRPr lang="en-US" dirty="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r="10264"/>
          <a:stretch/>
        </p:blipFill>
        <p:spPr>
          <a:xfrm>
            <a:off x="5257800" y="2197182"/>
            <a:ext cx="3532909" cy="105322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5237018" y="1524000"/>
            <a:ext cx="3581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ysClr val="windowText" lastClr="000000"/>
                </a:solidFill>
              </a:rPr>
              <a:t>Origin: Port Everglades, Hollywood, FL, USA</a:t>
            </a:r>
            <a:endParaRPr lang="en-US" sz="1700" dirty="0">
              <a:solidFill>
                <a:sysClr val="windowText" lastClr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7018" y="3447216"/>
            <a:ext cx="3581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ysClr val="windowText" lastClr="000000"/>
                </a:solidFill>
              </a:rPr>
              <a:t>Destination: A gas station, Downtown, Miami, FL, USA</a:t>
            </a:r>
            <a:endParaRPr lang="en-US" sz="1700" dirty="0">
              <a:solidFill>
                <a:sysClr val="windowText" lastClr="0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6" b="3889"/>
          <a:stretch/>
        </p:blipFill>
        <p:spPr>
          <a:xfrm>
            <a:off x="5262926" y="4093547"/>
            <a:ext cx="3529584" cy="242600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1383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Port Everglades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47800"/>
            <a:ext cx="5410200" cy="5117591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200" b="0" dirty="0" smtClean="0"/>
              <a:t>Supplies </a:t>
            </a:r>
            <a:r>
              <a:rPr lang="en-US" sz="2200" b="0" dirty="0"/>
              <a:t>about one-fifth of </a:t>
            </a:r>
            <a:r>
              <a:rPr lang="en-US" sz="2200" b="0" dirty="0" smtClean="0"/>
              <a:t>Florida’s energy.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200" b="0" dirty="0" smtClean="0"/>
              <a:t>Every day:</a:t>
            </a:r>
          </a:p>
          <a:p>
            <a:pPr marL="800100" lvl="1" indent="-342900"/>
            <a:r>
              <a:rPr lang="en-US" sz="2200" dirty="0"/>
              <a:t>A</a:t>
            </a:r>
            <a:r>
              <a:rPr lang="en-US" sz="2200" b="0" dirty="0" smtClean="0"/>
              <a:t>bout </a:t>
            </a:r>
            <a:r>
              <a:rPr lang="en-US" sz="2200" b="0" dirty="0"/>
              <a:t>12.5 million gallons of petroleum </a:t>
            </a:r>
            <a:r>
              <a:rPr lang="en-US" sz="2200" b="0" dirty="0" smtClean="0"/>
              <a:t>products is delivered. </a:t>
            </a:r>
          </a:p>
          <a:p>
            <a:pPr marL="800100" lvl="1" indent="-342900"/>
            <a:r>
              <a:rPr lang="en-US" sz="2200" b="0" dirty="0" smtClean="0"/>
              <a:t>About 400,000 </a:t>
            </a:r>
            <a:r>
              <a:rPr lang="en-US" sz="2200" b="0" dirty="0"/>
              <a:t>individual </a:t>
            </a:r>
            <a:r>
              <a:rPr lang="en-US" sz="2200" b="0" dirty="0" smtClean="0"/>
              <a:t>gasoline fill-ups.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200" b="0" dirty="0" smtClean="0"/>
              <a:t>Provides petroleum </a:t>
            </a:r>
            <a:r>
              <a:rPr lang="en-US" sz="2200" b="0" dirty="0"/>
              <a:t>products </a:t>
            </a:r>
            <a:r>
              <a:rPr lang="en-US" sz="2200" b="0" dirty="0" smtClean="0"/>
              <a:t>to </a:t>
            </a:r>
            <a:r>
              <a:rPr lang="en-US" sz="2200" b="0" dirty="0"/>
              <a:t>gas stations in 12 counties all over South </a:t>
            </a:r>
            <a:r>
              <a:rPr lang="en-US" sz="2200" b="0" dirty="0" smtClean="0"/>
              <a:t>Florida.</a:t>
            </a:r>
            <a:endParaRPr lang="en-US" sz="2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6</a:t>
            </a:fld>
            <a:r>
              <a:rPr lang="en-US" dirty="0" smtClean="0"/>
              <a:t> of </a:t>
            </a:r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81"/>
          <a:stretch/>
        </p:blipFill>
        <p:spPr>
          <a:xfrm>
            <a:off x="6019800" y="1676400"/>
            <a:ext cx="2743200" cy="474559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98896" y="1435609"/>
            <a:ext cx="8546207" cy="5117591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Methodology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cs typeface="Geneva"/>
              </a:rPr>
              <a:t>Routing </a:t>
            </a:r>
            <a:r>
              <a:rPr lang="en-US" sz="2800" dirty="0">
                <a:cs typeface="Geneva"/>
              </a:rPr>
              <a:t>the hazardous </a:t>
            </a:r>
            <a:r>
              <a:rPr lang="en-US" sz="2800" dirty="0" smtClean="0">
                <a:cs typeface="Geneva"/>
              </a:rPr>
              <a:t>cargoes:</a:t>
            </a:r>
          </a:p>
          <a:p>
            <a:pPr marL="800100" lvl="1" indent="-342900"/>
            <a:r>
              <a:rPr lang="en-US" dirty="0" smtClean="0"/>
              <a:t>Alternative routes identification</a:t>
            </a:r>
          </a:p>
          <a:p>
            <a:pPr marL="800100" lvl="1" indent="-342900"/>
            <a:r>
              <a:rPr lang="en-US" dirty="0" smtClean="0"/>
              <a:t>Health risk calculation</a:t>
            </a:r>
            <a:endParaRPr lang="en-US" dirty="0"/>
          </a:p>
          <a:p>
            <a:pPr marL="800100" lvl="1" indent="-342900"/>
            <a:r>
              <a:rPr lang="en-US" dirty="0"/>
              <a:t>Delay cost </a:t>
            </a:r>
            <a:r>
              <a:rPr lang="en-US" dirty="0" smtClean="0"/>
              <a:t>calculation</a:t>
            </a:r>
          </a:p>
          <a:p>
            <a:pPr marL="800100" lvl="1" indent="-342900"/>
            <a:r>
              <a:rPr lang="en-US" dirty="0" smtClean="0"/>
              <a:t>Comparison of the routes</a:t>
            </a:r>
            <a:endParaRPr lang="en-US" dirty="0"/>
          </a:p>
          <a:p>
            <a:pPr marL="800100" lvl="1" indent="-342900"/>
            <a:endParaRPr lang="en-US" dirty="0"/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pPr marL="43434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7</a:t>
            </a:fld>
            <a:r>
              <a:rPr lang="en-US" dirty="0" smtClean="0"/>
              <a:t> of </a:t>
            </a:r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29000"/>
            <a:ext cx="4298950" cy="2920222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8606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Risk Calculations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800" dirty="0">
                    <a:cs typeface="Geneva"/>
                  </a:rPr>
                  <a:t>Risk according to DOT guideline</a:t>
                </a:r>
                <a:r>
                  <a:rPr lang="en-US" sz="2800" dirty="0" smtClean="0">
                    <a:cs typeface="Geneva"/>
                  </a:rPr>
                  <a:t>: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1" i="1">
                          <a:latin typeface="Cambria Math"/>
                        </a:rPr>
                        <m:t>𝑹𝒊𝒔𝒌</m:t>
                      </m:r>
                      <m:r>
                        <a:rPr lang="en-US" sz="1900" b="1" i="1">
                          <a:latin typeface="Cambria Math"/>
                        </a:rPr>
                        <m:t>=(</m:t>
                      </m:r>
                      <m:r>
                        <a:rPr lang="en-US" sz="1900" b="1" i="1">
                          <a:latin typeface="Cambria Math"/>
                        </a:rPr>
                        <m:t>𝒂𝒄𝒄𝒊𝒅𝒆𝒏𝒕</m:t>
                      </m:r>
                      <m:r>
                        <a:rPr lang="en-US" sz="1900" b="1" i="1">
                          <a:latin typeface="Cambria Math"/>
                        </a:rPr>
                        <m:t> </m:t>
                      </m:r>
                      <m:r>
                        <a:rPr lang="en-US" sz="1900" b="1" i="1">
                          <a:latin typeface="Cambria Math"/>
                        </a:rPr>
                        <m:t>𝒑𝒓𝒐𝒃𝒂𝒃𝒊𝒍𝒊𝒕𝒚</m:t>
                      </m:r>
                      <m:r>
                        <a:rPr lang="en-US" sz="1900" b="1" i="1">
                          <a:latin typeface="Cambria Math"/>
                        </a:rPr>
                        <m:t> </m:t>
                      </m:r>
                      <m:r>
                        <a:rPr lang="en-US" sz="1900" b="1" i="1">
                          <a:latin typeface="Cambria Math"/>
                        </a:rPr>
                        <m:t>𝒐𝒓</m:t>
                      </m:r>
                      <m:r>
                        <a:rPr lang="en-US" sz="1900" b="1" i="1">
                          <a:latin typeface="Cambria Math"/>
                        </a:rPr>
                        <m:t> </m:t>
                      </m:r>
                      <m:r>
                        <a:rPr lang="en-US" sz="1900" b="1" i="1">
                          <a:latin typeface="Cambria Math"/>
                        </a:rPr>
                        <m:t>𝒇𝒓𝒆𝒒𝒖𝒆𝒏𝒄𝒚</m:t>
                      </m:r>
                      <m:r>
                        <a:rPr lang="en-US" sz="1900" b="1" i="1">
                          <a:latin typeface="Cambria Math"/>
                        </a:rPr>
                        <m:t>)×(</m:t>
                      </m:r>
                      <m:r>
                        <a:rPr lang="en-US" sz="1900" b="1" i="1">
                          <a:latin typeface="Cambria Math"/>
                          <a:ea typeface="Cambria Math"/>
                        </a:rPr>
                        <m:t>𝒂𝒄𝒄𝒊𝒅𝒆𝒏𝒕</m:t>
                      </m:r>
                      <m:r>
                        <a:rPr lang="en-US" sz="1900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900" b="1" i="1">
                          <a:latin typeface="Cambria Math"/>
                          <a:ea typeface="Cambria Math"/>
                        </a:rPr>
                        <m:t>𝒄𝒐𝒏𝒔𝒆𝒒𝒖𝒆𝒏𝒄𝒆𝒔</m:t>
                      </m:r>
                      <m:r>
                        <a:rPr lang="en-US" sz="1900" b="1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900" dirty="0"/>
              </a:p>
              <a:p>
                <a:endParaRPr lang="en-US" sz="2800" dirty="0"/>
              </a:p>
              <a:p>
                <a:pPr marL="434340" lvl="1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79" t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8</a:t>
            </a:fld>
            <a:r>
              <a:rPr lang="en-US" dirty="0" smtClean="0"/>
              <a:t> of </a:t>
            </a:r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819398"/>
            <a:ext cx="6286500" cy="3495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5553670"/>
            <a:ext cx="4572000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lvl="2" indent="-171450">
              <a:buClrTx/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dirty="0"/>
              <a:t>Data needed:</a:t>
            </a:r>
          </a:p>
          <a:p>
            <a:pPr marL="457200" lvl="3" indent="-228600">
              <a:buClrTx/>
              <a:buFont typeface="Arial" pitchFamily="34" charset="0"/>
              <a:buChar char="•"/>
            </a:pPr>
            <a:r>
              <a:rPr lang="en-US" dirty="0"/>
              <a:t>Accident probability or frequency</a:t>
            </a:r>
          </a:p>
          <a:p>
            <a:pPr marL="457200" lvl="3" indent="-228600">
              <a:buClrTx/>
              <a:buFont typeface="Arial" pitchFamily="34" charset="0"/>
              <a:buChar char="•"/>
            </a:pPr>
            <a:r>
              <a:rPr lang="en-US" dirty="0"/>
              <a:t>Accident </a:t>
            </a:r>
            <a:r>
              <a:rPr lang="en-US" dirty="0" smtClean="0"/>
              <a:t>consequences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Accident Consequences, </a:t>
            </a:r>
            <a:r>
              <a:rPr lang="en-US" cap="none" dirty="0"/>
              <a:t>ALOHA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ALOHA </a:t>
            </a:r>
            <a:r>
              <a:rPr lang="en-US" sz="2400" dirty="0" smtClean="0"/>
              <a:t>(Areal Locations of Hazardous Atmospheres)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400" dirty="0" smtClean="0"/>
              <a:t>An air dispersion model able to predict airborne chemical concentrations.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400" dirty="0" smtClean="0"/>
              <a:t>Inputs</a:t>
            </a:r>
            <a:r>
              <a:rPr lang="en-US" sz="2400" dirty="0"/>
              <a:t>:</a:t>
            </a:r>
          </a:p>
          <a:p>
            <a:pPr marL="685800" lvl="1" indent="-319088" algn="just"/>
            <a:r>
              <a:rPr lang="en-US" sz="2400" b="1" dirty="0"/>
              <a:t>Wind direction</a:t>
            </a:r>
          </a:p>
          <a:p>
            <a:pPr marL="687388" lvl="1" indent="-344488" algn="just"/>
            <a:r>
              <a:rPr lang="en-US" sz="2400" b="1" dirty="0"/>
              <a:t>Wind speed</a:t>
            </a:r>
          </a:p>
          <a:p>
            <a:pPr marL="685800" lvl="1" indent="-319088" algn="just"/>
            <a:r>
              <a:rPr lang="en-US" sz="2400" b="1" dirty="0"/>
              <a:t>Humidity</a:t>
            </a:r>
          </a:p>
          <a:p>
            <a:pPr marL="685800" lvl="1" indent="-320675" algn="just"/>
            <a:r>
              <a:rPr lang="en-US" sz="2400" b="1" dirty="0"/>
              <a:t>Date and time</a:t>
            </a:r>
          </a:p>
          <a:p>
            <a:pPr marL="685800" lvl="1" indent="-320675" algn="just"/>
            <a:r>
              <a:rPr lang="en-US" sz="2400" b="1" dirty="0"/>
              <a:t>Temperature</a:t>
            </a:r>
          </a:p>
          <a:p>
            <a:pPr marL="685800" lvl="1" indent="-320675" algn="just"/>
            <a:r>
              <a:rPr lang="en-US" sz="2400" b="1" dirty="0"/>
              <a:t>Location</a:t>
            </a:r>
          </a:p>
          <a:p>
            <a:pPr marL="685800" lvl="1" indent="-320675" algn="just"/>
            <a:r>
              <a:rPr lang="en-US" sz="2400" b="1" dirty="0"/>
              <a:t>Chemical characteristics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FE421F5-1A6C-48EC-BF55-4BC23736B4B0}" type="slidenum">
              <a:rPr lang="en-US" smtClean="0"/>
              <a:pPr/>
              <a:t>9</a:t>
            </a:fld>
            <a:r>
              <a:rPr lang="en-US" dirty="0" smtClean="0"/>
              <a:t> of </a:t>
            </a:r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48100"/>
            <a:ext cx="3095625" cy="23241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84" y="3029712"/>
            <a:ext cx="1271016" cy="16946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47950"/>
            <a:ext cx="2628900" cy="20764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4953000"/>
            <a:ext cx="2377440" cy="14859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7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Custom 12">
      <a:dk1>
        <a:srgbClr val="002D62"/>
      </a:dk1>
      <a:lt1>
        <a:srgbClr val="FFFFFF"/>
      </a:lt1>
      <a:dk2>
        <a:srgbClr val="CC990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9533</TotalTime>
  <Words>663</Words>
  <Application>Microsoft Office PowerPoint</Application>
  <PresentationFormat>On-screen Show (4:3)</PresentationFormat>
  <Paragraphs>192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Essential</vt:lpstr>
      <vt:lpstr>PowerPoint Presentation</vt:lpstr>
      <vt:lpstr>Hazardous Material Cargoes</vt:lpstr>
      <vt:lpstr>Hazardous Material Cargoes</vt:lpstr>
      <vt:lpstr>Hazardous Cargo Characteristics</vt:lpstr>
      <vt:lpstr>PowerPoint Presentation</vt:lpstr>
      <vt:lpstr>Port Everglades</vt:lpstr>
      <vt:lpstr>Methodology</vt:lpstr>
      <vt:lpstr>Risk Calculations</vt:lpstr>
      <vt:lpstr>Accident Consequences, ALOHA </vt:lpstr>
      <vt:lpstr>Accident Consequences, ALOHA </vt:lpstr>
      <vt:lpstr>Health Impact Area Delineation</vt:lpstr>
      <vt:lpstr>Risk Calculations, Accident Frequency</vt:lpstr>
      <vt:lpstr>Crash Rate Calculations</vt:lpstr>
      <vt:lpstr>Delay Cost Calculations</vt:lpstr>
      <vt:lpstr>Delay Cost Calculations</vt:lpstr>
      <vt:lpstr>Route Comparison</vt:lpstr>
      <vt:lpstr>Concluding Points and Future Works </vt:lpstr>
      <vt:lpstr>Thank you!</vt:lpstr>
    </vt:vector>
  </TitlesOfParts>
  <Company>FIU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binan001</dc:creator>
  <cp:lastModifiedBy>binan001</cp:lastModifiedBy>
  <cp:revision>329</cp:revision>
  <cp:lastPrinted>2014-03-19T21:40:44Z</cp:lastPrinted>
  <dcterms:created xsi:type="dcterms:W3CDTF">2013-02-05T23:21:39Z</dcterms:created>
  <dcterms:modified xsi:type="dcterms:W3CDTF">2014-03-21T16:22:53Z</dcterms:modified>
</cp:coreProperties>
</file>