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51206400" cy="34747200"/>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8" charset="-128"/>
        <a:cs typeface="+mn-cs"/>
      </a:defRPr>
    </a:lvl1pPr>
    <a:lvl2pPr marL="2317631" algn="l" rtl="0" fontAlgn="base">
      <a:spcBef>
        <a:spcPct val="0"/>
      </a:spcBef>
      <a:spcAft>
        <a:spcPct val="0"/>
      </a:spcAft>
      <a:defRPr kern="1200">
        <a:solidFill>
          <a:schemeClr val="tx1"/>
        </a:solidFill>
        <a:latin typeface="Arial" charset="0"/>
        <a:ea typeface="ＭＳ Ｐゴシック" pitchFamily="-108" charset="-128"/>
        <a:cs typeface="+mn-cs"/>
      </a:defRPr>
    </a:lvl2pPr>
    <a:lvl3pPr marL="4635262" algn="l" rtl="0" fontAlgn="base">
      <a:spcBef>
        <a:spcPct val="0"/>
      </a:spcBef>
      <a:spcAft>
        <a:spcPct val="0"/>
      </a:spcAft>
      <a:defRPr kern="1200">
        <a:solidFill>
          <a:schemeClr val="tx1"/>
        </a:solidFill>
        <a:latin typeface="Arial" charset="0"/>
        <a:ea typeface="ＭＳ Ｐゴシック" pitchFamily="-108" charset="-128"/>
        <a:cs typeface="+mn-cs"/>
      </a:defRPr>
    </a:lvl3pPr>
    <a:lvl4pPr marL="6952894" algn="l" rtl="0" fontAlgn="base">
      <a:spcBef>
        <a:spcPct val="0"/>
      </a:spcBef>
      <a:spcAft>
        <a:spcPct val="0"/>
      </a:spcAft>
      <a:defRPr kern="1200">
        <a:solidFill>
          <a:schemeClr val="tx1"/>
        </a:solidFill>
        <a:latin typeface="Arial" charset="0"/>
        <a:ea typeface="ＭＳ Ｐゴシック" pitchFamily="-108" charset="-128"/>
        <a:cs typeface="+mn-cs"/>
      </a:defRPr>
    </a:lvl4pPr>
    <a:lvl5pPr marL="9270526" algn="l" rtl="0" fontAlgn="base">
      <a:spcBef>
        <a:spcPct val="0"/>
      </a:spcBef>
      <a:spcAft>
        <a:spcPct val="0"/>
      </a:spcAft>
      <a:defRPr kern="1200">
        <a:solidFill>
          <a:schemeClr val="tx1"/>
        </a:solidFill>
        <a:latin typeface="Arial" charset="0"/>
        <a:ea typeface="ＭＳ Ｐゴシック" pitchFamily="-108" charset="-128"/>
        <a:cs typeface="+mn-cs"/>
      </a:defRPr>
    </a:lvl5pPr>
    <a:lvl6pPr marL="11588157" algn="l" defTabSz="4635262" rtl="0" eaLnBrk="1" latinLnBrk="0" hangingPunct="1">
      <a:defRPr kern="1200">
        <a:solidFill>
          <a:schemeClr val="tx1"/>
        </a:solidFill>
        <a:latin typeface="Arial" charset="0"/>
        <a:ea typeface="ＭＳ Ｐゴシック" pitchFamily="-108" charset="-128"/>
        <a:cs typeface="+mn-cs"/>
      </a:defRPr>
    </a:lvl6pPr>
    <a:lvl7pPr marL="13905788" algn="l" defTabSz="4635262" rtl="0" eaLnBrk="1" latinLnBrk="0" hangingPunct="1">
      <a:defRPr kern="1200">
        <a:solidFill>
          <a:schemeClr val="tx1"/>
        </a:solidFill>
        <a:latin typeface="Arial" charset="0"/>
        <a:ea typeface="ＭＳ Ｐゴシック" pitchFamily="-108" charset="-128"/>
        <a:cs typeface="+mn-cs"/>
      </a:defRPr>
    </a:lvl7pPr>
    <a:lvl8pPr marL="16223420" algn="l" defTabSz="4635262" rtl="0" eaLnBrk="1" latinLnBrk="0" hangingPunct="1">
      <a:defRPr kern="1200">
        <a:solidFill>
          <a:schemeClr val="tx1"/>
        </a:solidFill>
        <a:latin typeface="Arial" charset="0"/>
        <a:ea typeface="ＭＳ Ｐゴシック" pitchFamily="-108" charset="-128"/>
        <a:cs typeface="+mn-cs"/>
      </a:defRPr>
    </a:lvl8pPr>
    <a:lvl9pPr marL="18541051" algn="l" defTabSz="4635262" rtl="0" eaLnBrk="1" latinLnBrk="0" hangingPunct="1">
      <a:defRPr kern="1200">
        <a:solidFill>
          <a:schemeClr val="tx1"/>
        </a:solidFill>
        <a:latin typeface="Arial" charset="0"/>
        <a:ea typeface="ＭＳ Ｐゴシック" pitchFamily="-10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1519" autoAdjust="0"/>
    <p:restoredTop sz="94660"/>
  </p:normalViewPr>
  <p:slideViewPr>
    <p:cSldViewPr>
      <p:cViewPr>
        <p:scale>
          <a:sx n="37" d="100"/>
          <a:sy n="37" d="100"/>
        </p:scale>
        <p:origin x="2248" y="4376"/>
      </p:cViewPr>
      <p:guideLst>
        <p:guide orient="horz" pos="10944"/>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108" charset="0"/>
              </a:defRPr>
            </a:lvl1pPr>
          </a:lstStyle>
          <a:p>
            <a:pPr>
              <a:defRPr/>
            </a:pPr>
            <a:fld id="{131B9661-3867-482B-8D52-99044B8287DD}" type="datetime1">
              <a:rPr lang="en-US"/>
              <a:pPr>
                <a:defRPr/>
              </a:pPr>
              <a:t>3/10/14</a:t>
            </a:fld>
            <a:endParaRPr lang="en-US"/>
          </a:p>
        </p:txBody>
      </p:sp>
      <p:sp>
        <p:nvSpPr>
          <p:cNvPr id="4" name="Slide Image Placeholder 3"/>
          <p:cNvSpPr>
            <a:spLocks noGrp="1" noRot="1" noChangeAspect="1"/>
          </p:cNvSpPr>
          <p:nvPr>
            <p:ph type="sldImg" idx="2"/>
          </p:nvPr>
        </p:nvSpPr>
        <p:spPr>
          <a:xfrm>
            <a:off x="903288" y="685800"/>
            <a:ext cx="5051425"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108" charset="0"/>
              </a:defRPr>
            </a:lvl1pPr>
          </a:lstStyle>
          <a:p>
            <a:pPr>
              <a:defRPr/>
            </a:pPr>
            <a:fld id="{EDB0E0CE-F7EB-4A59-A57B-2A35E08EC410}" type="slidenum">
              <a:rPr lang="en-US"/>
              <a:pPr>
                <a:defRPr/>
              </a:pPr>
              <a:t>‹#›</a:t>
            </a:fld>
            <a:endParaRPr lang="en-US"/>
          </a:p>
        </p:txBody>
      </p:sp>
    </p:spTree>
    <p:extLst>
      <p:ext uri="{BB962C8B-B14F-4D97-AF65-F5344CB8AC3E}">
        <p14:creationId xmlns:p14="http://schemas.microsoft.com/office/powerpoint/2010/main" val="1817577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100" kern="1200">
        <a:solidFill>
          <a:schemeClr val="tx1"/>
        </a:solidFill>
        <a:latin typeface="+mn-lt"/>
        <a:ea typeface="ＭＳ Ｐゴシック" pitchFamily="-108" charset="-128"/>
        <a:cs typeface="+mn-cs"/>
      </a:defRPr>
    </a:lvl1pPr>
    <a:lvl2pPr marL="2317631" algn="l" rtl="0" eaLnBrk="0" fontAlgn="base" hangingPunct="0">
      <a:spcBef>
        <a:spcPct val="30000"/>
      </a:spcBef>
      <a:spcAft>
        <a:spcPct val="0"/>
      </a:spcAft>
      <a:defRPr sz="6100" kern="1200">
        <a:solidFill>
          <a:schemeClr val="tx1"/>
        </a:solidFill>
        <a:latin typeface="+mn-lt"/>
        <a:ea typeface="ＭＳ Ｐゴシック" pitchFamily="-108" charset="-128"/>
        <a:cs typeface="+mn-cs"/>
      </a:defRPr>
    </a:lvl2pPr>
    <a:lvl3pPr marL="4635262" algn="l" rtl="0" eaLnBrk="0" fontAlgn="base" hangingPunct="0">
      <a:spcBef>
        <a:spcPct val="30000"/>
      </a:spcBef>
      <a:spcAft>
        <a:spcPct val="0"/>
      </a:spcAft>
      <a:defRPr sz="6100" kern="1200">
        <a:solidFill>
          <a:schemeClr val="tx1"/>
        </a:solidFill>
        <a:latin typeface="+mn-lt"/>
        <a:ea typeface="ＭＳ Ｐゴシック" pitchFamily="-108" charset="-128"/>
        <a:cs typeface="+mn-cs"/>
      </a:defRPr>
    </a:lvl3pPr>
    <a:lvl4pPr marL="6952894" algn="l" rtl="0" eaLnBrk="0" fontAlgn="base" hangingPunct="0">
      <a:spcBef>
        <a:spcPct val="30000"/>
      </a:spcBef>
      <a:spcAft>
        <a:spcPct val="0"/>
      </a:spcAft>
      <a:defRPr sz="6100" kern="1200">
        <a:solidFill>
          <a:schemeClr val="tx1"/>
        </a:solidFill>
        <a:latin typeface="+mn-lt"/>
        <a:ea typeface="ＭＳ Ｐゴシック" pitchFamily="-108" charset="-128"/>
        <a:cs typeface="+mn-cs"/>
      </a:defRPr>
    </a:lvl4pPr>
    <a:lvl5pPr marL="9270526" algn="l" rtl="0" eaLnBrk="0" fontAlgn="base" hangingPunct="0">
      <a:spcBef>
        <a:spcPct val="30000"/>
      </a:spcBef>
      <a:spcAft>
        <a:spcPct val="0"/>
      </a:spcAft>
      <a:defRPr sz="6100" kern="1200">
        <a:solidFill>
          <a:schemeClr val="tx1"/>
        </a:solidFill>
        <a:latin typeface="+mn-lt"/>
        <a:ea typeface="ＭＳ Ｐゴシック" pitchFamily="-108" charset="-128"/>
        <a:cs typeface="+mn-cs"/>
      </a:defRPr>
    </a:lvl5pPr>
    <a:lvl6pPr marL="11588157" algn="l" defTabSz="4635262" rtl="0" eaLnBrk="1" latinLnBrk="0" hangingPunct="1">
      <a:defRPr sz="6100" kern="1200">
        <a:solidFill>
          <a:schemeClr val="tx1"/>
        </a:solidFill>
        <a:latin typeface="+mn-lt"/>
        <a:ea typeface="+mn-ea"/>
        <a:cs typeface="+mn-cs"/>
      </a:defRPr>
    </a:lvl6pPr>
    <a:lvl7pPr marL="13905788" algn="l" defTabSz="4635262" rtl="0" eaLnBrk="1" latinLnBrk="0" hangingPunct="1">
      <a:defRPr sz="6100" kern="1200">
        <a:solidFill>
          <a:schemeClr val="tx1"/>
        </a:solidFill>
        <a:latin typeface="+mn-lt"/>
        <a:ea typeface="+mn-ea"/>
        <a:cs typeface="+mn-cs"/>
      </a:defRPr>
    </a:lvl7pPr>
    <a:lvl8pPr marL="16223420" algn="l" defTabSz="4635262" rtl="0" eaLnBrk="1" latinLnBrk="0" hangingPunct="1">
      <a:defRPr sz="6100" kern="1200">
        <a:solidFill>
          <a:schemeClr val="tx1"/>
        </a:solidFill>
        <a:latin typeface="+mn-lt"/>
        <a:ea typeface="+mn-ea"/>
        <a:cs typeface="+mn-cs"/>
      </a:defRPr>
    </a:lvl8pPr>
    <a:lvl9pPr marL="18541051" algn="l" defTabSz="4635262" rtl="0" eaLnBrk="1" latinLnBrk="0" hangingPunct="1">
      <a:defRPr sz="6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ln>
            <a:miter lim="800000"/>
            <a:headEnd/>
            <a:tailEnd/>
          </a:ln>
        </p:spPr>
        <p:txBody>
          <a:bodyPr/>
          <a:lstStyle/>
          <a:p>
            <a:fld id="{D4C5D7DE-D71E-4B1A-8F4C-007F21B90974}" type="slidenum">
              <a:rPr lang="en-US">
                <a:solidFill>
                  <a:srgbClr val="000000"/>
                </a:solidFill>
                <a:latin typeface="Arial" charset="0"/>
              </a:rPr>
              <a:pPr/>
              <a:t>1</a:t>
            </a:fld>
            <a:endParaRPr lang="en-US">
              <a:solidFill>
                <a:srgbClr val="000000"/>
              </a:solidFill>
              <a:latin typeface="Arial" charset="0"/>
            </a:endParaRPr>
          </a:p>
        </p:txBody>
      </p:sp>
      <p:sp>
        <p:nvSpPr>
          <p:cNvPr id="4099" name="Rectangle 2"/>
          <p:cNvSpPr>
            <a:spLocks noGrp="1" noRot="1" noChangeAspect="1" noChangeArrowheads="1" noTextEdit="1"/>
          </p:cNvSpPr>
          <p:nvPr>
            <p:ph type="sldImg"/>
          </p:nvPr>
        </p:nvSpPr>
        <p:spPr bwMode="auto">
          <a:xfrm>
            <a:off x="903288" y="685800"/>
            <a:ext cx="5051425" cy="3429000"/>
          </a:xfrm>
          <a:noFill/>
          <a:ln>
            <a:solidFill>
              <a:srgbClr val="000000"/>
            </a:solidFill>
            <a:miter lim="800000"/>
            <a:headEnd/>
            <a:tailEnd/>
          </a:ln>
        </p:spPr>
      </p:sp>
      <p:sp>
        <p:nvSpPr>
          <p:cNvPr id="4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794159"/>
            <a:ext cx="43525440" cy="7448126"/>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9690080"/>
            <a:ext cx="35844480" cy="8879840"/>
          </a:xfrm>
        </p:spPr>
        <p:txBody>
          <a:bodyPr/>
          <a:lstStyle>
            <a:lvl1pPr marL="0" indent="0" algn="ctr">
              <a:buNone/>
              <a:defRPr>
                <a:solidFill>
                  <a:schemeClr val="tx1">
                    <a:tint val="75000"/>
                  </a:schemeClr>
                </a:solidFill>
              </a:defRPr>
            </a:lvl1pPr>
            <a:lvl2pPr marL="2317631" indent="0" algn="ctr">
              <a:buNone/>
              <a:defRPr>
                <a:solidFill>
                  <a:schemeClr val="tx1">
                    <a:tint val="75000"/>
                  </a:schemeClr>
                </a:solidFill>
              </a:defRPr>
            </a:lvl2pPr>
            <a:lvl3pPr marL="4635262" indent="0" algn="ctr">
              <a:buNone/>
              <a:defRPr>
                <a:solidFill>
                  <a:schemeClr val="tx1">
                    <a:tint val="75000"/>
                  </a:schemeClr>
                </a:solidFill>
              </a:defRPr>
            </a:lvl3pPr>
            <a:lvl4pPr marL="6952894" indent="0" algn="ctr">
              <a:buNone/>
              <a:defRPr>
                <a:solidFill>
                  <a:schemeClr val="tx1">
                    <a:tint val="75000"/>
                  </a:schemeClr>
                </a:solidFill>
              </a:defRPr>
            </a:lvl4pPr>
            <a:lvl5pPr marL="9270526" indent="0" algn="ctr">
              <a:buNone/>
              <a:defRPr>
                <a:solidFill>
                  <a:schemeClr val="tx1">
                    <a:tint val="75000"/>
                  </a:schemeClr>
                </a:solidFill>
              </a:defRPr>
            </a:lvl5pPr>
            <a:lvl6pPr marL="11588157" indent="0" algn="ctr">
              <a:buNone/>
              <a:defRPr>
                <a:solidFill>
                  <a:schemeClr val="tx1">
                    <a:tint val="75000"/>
                  </a:schemeClr>
                </a:solidFill>
              </a:defRPr>
            </a:lvl6pPr>
            <a:lvl7pPr marL="13905788" indent="0" algn="ctr">
              <a:buNone/>
              <a:defRPr>
                <a:solidFill>
                  <a:schemeClr val="tx1">
                    <a:tint val="75000"/>
                  </a:schemeClr>
                </a:solidFill>
              </a:defRPr>
            </a:lvl7pPr>
            <a:lvl8pPr marL="16223420" indent="0" algn="ctr">
              <a:buNone/>
              <a:defRPr>
                <a:solidFill>
                  <a:schemeClr val="tx1">
                    <a:tint val="75000"/>
                  </a:schemeClr>
                </a:solidFill>
              </a:defRPr>
            </a:lvl8pPr>
            <a:lvl9pPr marL="1854105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075B773-2658-4D93-9A01-4FA2BB977500}" type="datetime1">
              <a:rPr lang="en-US"/>
              <a:pPr>
                <a:defRPr/>
              </a:pPr>
              <a:t>3/10/14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F6F222-0CA5-47C0-89C9-51B96C032F1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BD0972-9268-4A81-8C58-FCDFE224FDFD}" type="datetime1">
              <a:rPr lang="en-US"/>
              <a:pPr>
                <a:defRPr/>
              </a:pPr>
              <a:t>3/10/14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33AB8F-7E30-4E75-A5B8-E2961FBF0C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391505"/>
            <a:ext cx="11521440" cy="2964772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391505"/>
            <a:ext cx="33710880" cy="296477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C15153-43A3-4B3E-BEF9-C0C57E1C058E}" type="datetime1">
              <a:rPr lang="en-US"/>
              <a:pPr>
                <a:defRPr/>
              </a:pPr>
              <a:t>3/10/14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A3CFD5-025A-42DF-8C9C-ED017A42A2B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AD2A12D-2C72-44D5-9940-75DE4CDA313B}" type="datetime1">
              <a:rPr lang="en-US"/>
              <a:pPr>
                <a:defRPr/>
              </a:pPr>
              <a:t>3/10/14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ED2E95-31D9-477A-A321-16DC941C359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2328296"/>
            <a:ext cx="43525440" cy="6901180"/>
          </a:xfrm>
        </p:spPr>
        <p:txBody>
          <a:bodyPr anchor="t"/>
          <a:lstStyle>
            <a:lvl1pPr algn="l">
              <a:defRPr sz="203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4727350"/>
            <a:ext cx="43525440" cy="7600947"/>
          </a:xfrm>
        </p:spPr>
        <p:txBody>
          <a:bodyPr anchor="b"/>
          <a:lstStyle>
            <a:lvl1pPr marL="0" indent="0">
              <a:buNone/>
              <a:defRPr sz="10100">
                <a:solidFill>
                  <a:schemeClr val="tx1">
                    <a:tint val="75000"/>
                  </a:schemeClr>
                </a:solidFill>
              </a:defRPr>
            </a:lvl1pPr>
            <a:lvl2pPr marL="2317631" indent="0">
              <a:buNone/>
              <a:defRPr sz="9200">
                <a:solidFill>
                  <a:schemeClr val="tx1">
                    <a:tint val="75000"/>
                  </a:schemeClr>
                </a:solidFill>
              </a:defRPr>
            </a:lvl2pPr>
            <a:lvl3pPr marL="4635262" indent="0">
              <a:buNone/>
              <a:defRPr sz="8100">
                <a:solidFill>
                  <a:schemeClr val="tx1">
                    <a:tint val="75000"/>
                  </a:schemeClr>
                </a:solidFill>
              </a:defRPr>
            </a:lvl3pPr>
            <a:lvl4pPr marL="6952894" indent="0">
              <a:buNone/>
              <a:defRPr sz="7100">
                <a:solidFill>
                  <a:schemeClr val="tx1">
                    <a:tint val="75000"/>
                  </a:schemeClr>
                </a:solidFill>
              </a:defRPr>
            </a:lvl4pPr>
            <a:lvl5pPr marL="9270526" indent="0">
              <a:buNone/>
              <a:defRPr sz="7100">
                <a:solidFill>
                  <a:schemeClr val="tx1">
                    <a:tint val="75000"/>
                  </a:schemeClr>
                </a:solidFill>
              </a:defRPr>
            </a:lvl5pPr>
            <a:lvl6pPr marL="11588157" indent="0">
              <a:buNone/>
              <a:defRPr sz="7100">
                <a:solidFill>
                  <a:schemeClr val="tx1">
                    <a:tint val="75000"/>
                  </a:schemeClr>
                </a:solidFill>
              </a:defRPr>
            </a:lvl6pPr>
            <a:lvl7pPr marL="13905788" indent="0">
              <a:buNone/>
              <a:defRPr sz="7100">
                <a:solidFill>
                  <a:schemeClr val="tx1">
                    <a:tint val="75000"/>
                  </a:schemeClr>
                </a:solidFill>
              </a:defRPr>
            </a:lvl7pPr>
            <a:lvl8pPr marL="16223420" indent="0">
              <a:buNone/>
              <a:defRPr sz="7100">
                <a:solidFill>
                  <a:schemeClr val="tx1">
                    <a:tint val="75000"/>
                  </a:schemeClr>
                </a:solidFill>
              </a:defRPr>
            </a:lvl8pPr>
            <a:lvl9pPr marL="18541051" indent="0">
              <a:buNone/>
              <a:defRPr sz="71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B33D4C7-A578-4BB8-B593-91C39FFB3316}" type="datetime1">
              <a:rPr lang="en-US"/>
              <a:pPr>
                <a:defRPr/>
              </a:pPr>
              <a:t>3/10/14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AAE5F6-58C8-4B49-862C-6927A278724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107685"/>
            <a:ext cx="22616160" cy="22931546"/>
          </a:xfrm>
        </p:spPr>
        <p:txBody>
          <a:bodyPr/>
          <a:lstStyle>
            <a:lvl1pPr>
              <a:defRPr sz="14200"/>
            </a:lvl1pPr>
            <a:lvl2pPr>
              <a:defRPr sz="12200"/>
            </a:lvl2pPr>
            <a:lvl3pPr>
              <a:defRPr sz="10100"/>
            </a:lvl3pPr>
            <a:lvl4pPr>
              <a:defRPr sz="9200"/>
            </a:lvl4pPr>
            <a:lvl5pPr>
              <a:defRPr sz="9200"/>
            </a:lvl5pPr>
            <a:lvl6pPr>
              <a:defRPr sz="9200"/>
            </a:lvl6pPr>
            <a:lvl7pPr>
              <a:defRPr sz="9200"/>
            </a:lvl7pPr>
            <a:lvl8pPr>
              <a:defRPr sz="9200"/>
            </a:lvl8pPr>
            <a:lvl9pPr>
              <a:defRPr sz="9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107685"/>
            <a:ext cx="22616160" cy="22931546"/>
          </a:xfrm>
        </p:spPr>
        <p:txBody>
          <a:bodyPr/>
          <a:lstStyle>
            <a:lvl1pPr>
              <a:defRPr sz="14200"/>
            </a:lvl1pPr>
            <a:lvl2pPr>
              <a:defRPr sz="12200"/>
            </a:lvl2pPr>
            <a:lvl3pPr>
              <a:defRPr sz="10100"/>
            </a:lvl3pPr>
            <a:lvl4pPr>
              <a:defRPr sz="9200"/>
            </a:lvl4pPr>
            <a:lvl5pPr>
              <a:defRPr sz="9200"/>
            </a:lvl5pPr>
            <a:lvl6pPr>
              <a:defRPr sz="9200"/>
            </a:lvl6pPr>
            <a:lvl7pPr>
              <a:defRPr sz="9200"/>
            </a:lvl7pPr>
            <a:lvl8pPr>
              <a:defRPr sz="9200"/>
            </a:lvl8pPr>
            <a:lvl9pPr>
              <a:defRPr sz="9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BFA889F-B2D2-4F4C-B6A6-3F65D81D1EBB}" type="datetime1">
              <a:rPr lang="en-US"/>
              <a:pPr>
                <a:defRPr/>
              </a:pPr>
              <a:t>3/10/14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9362BA-EA31-4E0A-BC1F-7A80BB21018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2" y="7777906"/>
            <a:ext cx="22625053" cy="3241460"/>
          </a:xfrm>
        </p:spPr>
        <p:txBody>
          <a:bodyPr anchor="b"/>
          <a:lstStyle>
            <a:lvl1pPr marL="0" indent="0">
              <a:buNone/>
              <a:defRPr sz="12200" b="1"/>
            </a:lvl1pPr>
            <a:lvl2pPr marL="2317631" indent="0">
              <a:buNone/>
              <a:defRPr sz="10100" b="1"/>
            </a:lvl2pPr>
            <a:lvl3pPr marL="4635262" indent="0">
              <a:buNone/>
              <a:defRPr sz="9200" b="1"/>
            </a:lvl3pPr>
            <a:lvl4pPr marL="6952894" indent="0">
              <a:buNone/>
              <a:defRPr sz="8100" b="1"/>
            </a:lvl4pPr>
            <a:lvl5pPr marL="9270526" indent="0">
              <a:buNone/>
              <a:defRPr sz="8100" b="1"/>
            </a:lvl5pPr>
            <a:lvl6pPr marL="11588157" indent="0">
              <a:buNone/>
              <a:defRPr sz="8100" b="1"/>
            </a:lvl6pPr>
            <a:lvl7pPr marL="13905788" indent="0">
              <a:buNone/>
              <a:defRPr sz="8100" b="1"/>
            </a:lvl7pPr>
            <a:lvl8pPr marL="16223420" indent="0">
              <a:buNone/>
              <a:defRPr sz="8100" b="1"/>
            </a:lvl8pPr>
            <a:lvl9pPr marL="18541051" indent="0">
              <a:buNone/>
              <a:defRPr sz="8100" b="1"/>
            </a:lvl9pPr>
          </a:lstStyle>
          <a:p>
            <a:pPr lvl="0"/>
            <a:r>
              <a:rPr lang="en-US" smtClean="0"/>
              <a:t>Click to edit Master text styles</a:t>
            </a:r>
          </a:p>
        </p:txBody>
      </p:sp>
      <p:sp>
        <p:nvSpPr>
          <p:cNvPr id="4" name="Content Placeholder 3"/>
          <p:cNvSpPr>
            <a:spLocks noGrp="1"/>
          </p:cNvSpPr>
          <p:nvPr>
            <p:ph sz="half" idx="2"/>
          </p:nvPr>
        </p:nvSpPr>
        <p:spPr>
          <a:xfrm>
            <a:off x="2560322" y="11019366"/>
            <a:ext cx="22625053" cy="20019860"/>
          </a:xfrm>
        </p:spPr>
        <p:txBody>
          <a:bodyPr/>
          <a:lstStyle>
            <a:lvl1pPr>
              <a:defRPr sz="12200"/>
            </a:lvl1pPr>
            <a:lvl2pPr>
              <a:defRPr sz="10100"/>
            </a:lvl2pPr>
            <a:lvl3pPr>
              <a:defRPr sz="92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7777906"/>
            <a:ext cx="22633940" cy="3241460"/>
          </a:xfrm>
        </p:spPr>
        <p:txBody>
          <a:bodyPr anchor="b"/>
          <a:lstStyle>
            <a:lvl1pPr marL="0" indent="0">
              <a:buNone/>
              <a:defRPr sz="12200" b="1"/>
            </a:lvl1pPr>
            <a:lvl2pPr marL="2317631" indent="0">
              <a:buNone/>
              <a:defRPr sz="10100" b="1"/>
            </a:lvl2pPr>
            <a:lvl3pPr marL="4635262" indent="0">
              <a:buNone/>
              <a:defRPr sz="9200" b="1"/>
            </a:lvl3pPr>
            <a:lvl4pPr marL="6952894" indent="0">
              <a:buNone/>
              <a:defRPr sz="8100" b="1"/>
            </a:lvl4pPr>
            <a:lvl5pPr marL="9270526" indent="0">
              <a:buNone/>
              <a:defRPr sz="8100" b="1"/>
            </a:lvl5pPr>
            <a:lvl6pPr marL="11588157" indent="0">
              <a:buNone/>
              <a:defRPr sz="8100" b="1"/>
            </a:lvl6pPr>
            <a:lvl7pPr marL="13905788" indent="0">
              <a:buNone/>
              <a:defRPr sz="8100" b="1"/>
            </a:lvl7pPr>
            <a:lvl8pPr marL="16223420" indent="0">
              <a:buNone/>
              <a:defRPr sz="8100" b="1"/>
            </a:lvl8pPr>
            <a:lvl9pPr marL="18541051" indent="0">
              <a:buNone/>
              <a:defRPr sz="8100" b="1"/>
            </a:lvl9pPr>
          </a:lstStyle>
          <a:p>
            <a:pPr lvl="0"/>
            <a:r>
              <a:rPr lang="en-US" smtClean="0"/>
              <a:t>Click to edit Master text styles</a:t>
            </a:r>
          </a:p>
        </p:txBody>
      </p:sp>
      <p:sp>
        <p:nvSpPr>
          <p:cNvPr id="6" name="Content Placeholder 5"/>
          <p:cNvSpPr>
            <a:spLocks noGrp="1"/>
          </p:cNvSpPr>
          <p:nvPr>
            <p:ph sz="quarter" idx="4"/>
          </p:nvPr>
        </p:nvSpPr>
        <p:spPr>
          <a:xfrm>
            <a:off x="26012143" y="11019366"/>
            <a:ext cx="22633940" cy="20019860"/>
          </a:xfrm>
        </p:spPr>
        <p:txBody>
          <a:bodyPr/>
          <a:lstStyle>
            <a:lvl1pPr>
              <a:defRPr sz="12200"/>
            </a:lvl1pPr>
            <a:lvl2pPr>
              <a:defRPr sz="10100"/>
            </a:lvl2pPr>
            <a:lvl3pPr>
              <a:defRPr sz="92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1AF7AC0-13DC-4CEC-94A0-A371D6A1DEB8}" type="datetime1">
              <a:rPr lang="en-US"/>
              <a:pPr>
                <a:defRPr/>
              </a:pPr>
              <a:t>3/10/14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7D0072-2AAC-4516-B59F-D869D865DA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750A06B-060C-44B9-A146-AC6490810A2C}" type="datetime1">
              <a:rPr lang="en-US"/>
              <a:pPr>
                <a:defRPr/>
              </a:pPr>
              <a:t>3/10/14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0C57DE1-46A4-41F7-8E8E-4F9A941079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F517AB7-1871-4782-B644-F5D8966BD70C}" type="datetime1">
              <a:rPr lang="en-US"/>
              <a:pPr>
                <a:defRPr/>
              </a:pPr>
              <a:t>3/10/14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8449273-7DA5-4E68-A55A-26BCCAAAADD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383454"/>
            <a:ext cx="16846553" cy="5887720"/>
          </a:xfrm>
        </p:spPr>
        <p:txBody>
          <a:bodyPr anchor="b"/>
          <a:lstStyle>
            <a:lvl1pPr algn="l">
              <a:defRPr sz="10100" b="1"/>
            </a:lvl1pPr>
          </a:lstStyle>
          <a:p>
            <a:r>
              <a:rPr lang="en-US" smtClean="0"/>
              <a:t>Click to edit Master title style</a:t>
            </a:r>
            <a:endParaRPr lang="en-US"/>
          </a:p>
        </p:txBody>
      </p:sp>
      <p:sp>
        <p:nvSpPr>
          <p:cNvPr id="3" name="Content Placeholder 2"/>
          <p:cNvSpPr>
            <a:spLocks noGrp="1"/>
          </p:cNvSpPr>
          <p:nvPr>
            <p:ph idx="1"/>
          </p:nvPr>
        </p:nvSpPr>
        <p:spPr>
          <a:xfrm>
            <a:off x="20020280" y="1383458"/>
            <a:ext cx="28625800" cy="29655773"/>
          </a:xfrm>
        </p:spPr>
        <p:txBody>
          <a:bodyPr/>
          <a:lstStyle>
            <a:lvl1pPr>
              <a:defRPr sz="16200"/>
            </a:lvl1pPr>
            <a:lvl2pPr>
              <a:defRPr sz="14200"/>
            </a:lvl2pPr>
            <a:lvl3pPr>
              <a:defRPr sz="12200"/>
            </a:lvl3pPr>
            <a:lvl4pPr>
              <a:defRPr sz="10100"/>
            </a:lvl4pPr>
            <a:lvl5pPr>
              <a:defRPr sz="10100"/>
            </a:lvl5pPr>
            <a:lvl6pPr>
              <a:defRPr sz="10100"/>
            </a:lvl6pPr>
            <a:lvl7pPr>
              <a:defRPr sz="10100"/>
            </a:lvl7pPr>
            <a:lvl8pPr>
              <a:defRPr sz="10100"/>
            </a:lvl8pPr>
            <a:lvl9pPr>
              <a:defRPr sz="10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7271178"/>
            <a:ext cx="16846553" cy="23768053"/>
          </a:xfrm>
        </p:spPr>
        <p:txBody>
          <a:bodyPr/>
          <a:lstStyle>
            <a:lvl1pPr marL="0" indent="0">
              <a:buNone/>
              <a:defRPr sz="7100"/>
            </a:lvl1pPr>
            <a:lvl2pPr marL="2317631" indent="0">
              <a:buNone/>
              <a:defRPr sz="6100"/>
            </a:lvl2pPr>
            <a:lvl3pPr marL="4635262" indent="0">
              <a:buNone/>
              <a:defRPr sz="5100"/>
            </a:lvl3pPr>
            <a:lvl4pPr marL="6952894" indent="0">
              <a:buNone/>
              <a:defRPr sz="4600"/>
            </a:lvl4pPr>
            <a:lvl5pPr marL="9270526" indent="0">
              <a:buNone/>
              <a:defRPr sz="4600"/>
            </a:lvl5pPr>
            <a:lvl6pPr marL="11588157" indent="0">
              <a:buNone/>
              <a:defRPr sz="4600"/>
            </a:lvl6pPr>
            <a:lvl7pPr marL="13905788" indent="0">
              <a:buNone/>
              <a:defRPr sz="4600"/>
            </a:lvl7pPr>
            <a:lvl8pPr marL="16223420" indent="0">
              <a:buNone/>
              <a:defRPr sz="4600"/>
            </a:lvl8pPr>
            <a:lvl9pPr marL="18541051" indent="0">
              <a:buNone/>
              <a:defRPr sz="46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1A117E-E84E-4A49-8207-D91EEFE2E010}" type="datetime1">
              <a:rPr lang="en-US"/>
              <a:pPr>
                <a:defRPr/>
              </a:pPr>
              <a:t>3/10/14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39931A-EF8C-46B8-8D43-6AB032F032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4323042"/>
            <a:ext cx="30723840" cy="2871473"/>
          </a:xfrm>
        </p:spPr>
        <p:txBody>
          <a:bodyPr anchor="b"/>
          <a:lstStyle>
            <a:lvl1pPr algn="l">
              <a:defRPr sz="101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104726"/>
            <a:ext cx="30723840" cy="20848320"/>
          </a:xfrm>
        </p:spPr>
        <p:txBody>
          <a:bodyPr rtlCol="0">
            <a:normAutofit/>
          </a:bodyPr>
          <a:lstStyle>
            <a:lvl1pPr marL="0" indent="0">
              <a:buNone/>
              <a:defRPr sz="16200"/>
            </a:lvl1pPr>
            <a:lvl2pPr marL="2317631" indent="0">
              <a:buNone/>
              <a:defRPr sz="14200"/>
            </a:lvl2pPr>
            <a:lvl3pPr marL="4635262" indent="0">
              <a:buNone/>
              <a:defRPr sz="12200"/>
            </a:lvl3pPr>
            <a:lvl4pPr marL="6952894" indent="0">
              <a:buNone/>
              <a:defRPr sz="10100"/>
            </a:lvl4pPr>
            <a:lvl5pPr marL="9270526" indent="0">
              <a:buNone/>
              <a:defRPr sz="10100"/>
            </a:lvl5pPr>
            <a:lvl6pPr marL="11588157" indent="0">
              <a:buNone/>
              <a:defRPr sz="10100"/>
            </a:lvl6pPr>
            <a:lvl7pPr marL="13905788" indent="0">
              <a:buNone/>
              <a:defRPr sz="10100"/>
            </a:lvl7pPr>
            <a:lvl8pPr marL="16223420" indent="0">
              <a:buNone/>
              <a:defRPr sz="10100"/>
            </a:lvl8pPr>
            <a:lvl9pPr marL="18541051" indent="0">
              <a:buNone/>
              <a:defRPr sz="10100"/>
            </a:lvl9pPr>
          </a:lstStyle>
          <a:p>
            <a:pPr lvl="0"/>
            <a:endParaRPr lang="en-US" noProof="0" smtClean="0"/>
          </a:p>
        </p:txBody>
      </p:sp>
      <p:sp>
        <p:nvSpPr>
          <p:cNvPr id="4" name="Text Placeholder 3"/>
          <p:cNvSpPr>
            <a:spLocks noGrp="1"/>
          </p:cNvSpPr>
          <p:nvPr>
            <p:ph type="body" sz="half" idx="2"/>
          </p:nvPr>
        </p:nvSpPr>
        <p:spPr>
          <a:xfrm>
            <a:off x="10036813" y="27194515"/>
            <a:ext cx="30723840" cy="4077967"/>
          </a:xfrm>
        </p:spPr>
        <p:txBody>
          <a:bodyPr/>
          <a:lstStyle>
            <a:lvl1pPr marL="0" indent="0">
              <a:buNone/>
              <a:defRPr sz="7100"/>
            </a:lvl1pPr>
            <a:lvl2pPr marL="2317631" indent="0">
              <a:buNone/>
              <a:defRPr sz="6100"/>
            </a:lvl2pPr>
            <a:lvl3pPr marL="4635262" indent="0">
              <a:buNone/>
              <a:defRPr sz="5100"/>
            </a:lvl3pPr>
            <a:lvl4pPr marL="6952894" indent="0">
              <a:buNone/>
              <a:defRPr sz="4600"/>
            </a:lvl4pPr>
            <a:lvl5pPr marL="9270526" indent="0">
              <a:buNone/>
              <a:defRPr sz="4600"/>
            </a:lvl5pPr>
            <a:lvl6pPr marL="11588157" indent="0">
              <a:buNone/>
              <a:defRPr sz="4600"/>
            </a:lvl6pPr>
            <a:lvl7pPr marL="13905788" indent="0">
              <a:buNone/>
              <a:defRPr sz="4600"/>
            </a:lvl7pPr>
            <a:lvl8pPr marL="16223420" indent="0">
              <a:buNone/>
              <a:defRPr sz="4600"/>
            </a:lvl8pPr>
            <a:lvl9pPr marL="18541051" indent="0">
              <a:buNone/>
              <a:defRPr sz="46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14CEAF2-90CE-4B21-886C-3E810B9F6DDF}" type="datetime1">
              <a:rPr lang="en-US"/>
              <a:pPr>
                <a:defRPr/>
              </a:pPr>
              <a:t>3/10/14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BBC9B6-A776-42DC-80CE-9BDA0B3EC29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60320" y="1391500"/>
            <a:ext cx="46085760" cy="5791200"/>
          </a:xfrm>
          <a:prstGeom prst="rect">
            <a:avLst/>
          </a:prstGeom>
          <a:noFill/>
          <a:ln w="9525">
            <a:noFill/>
            <a:miter lim="800000"/>
            <a:headEnd/>
            <a:tailEnd/>
          </a:ln>
        </p:spPr>
        <p:txBody>
          <a:bodyPr vert="horz" wrap="square" lIns="463526" tIns="231763" rIns="463526" bIns="231763"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2560320" y="8107685"/>
            <a:ext cx="46085760" cy="22931546"/>
          </a:xfrm>
          <a:prstGeom prst="rect">
            <a:avLst/>
          </a:prstGeom>
          <a:noFill/>
          <a:ln w="9525">
            <a:noFill/>
            <a:miter lim="800000"/>
            <a:headEnd/>
            <a:tailEnd/>
          </a:ln>
        </p:spPr>
        <p:txBody>
          <a:bodyPr vert="horz" wrap="square" lIns="463526" tIns="231763" rIns="463526" bIns="23176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560320" y="32205511"/>
            <a:ext cx="11948160" cy="1849966"/>
          </a:xfrm>
          <a:prstGeom prst="rect">
            <a:avLst/>
          </a:prstGeom>
        </p:spPr>
        <p:txBody>
          <a:bodyPr vert="horz" wrap="square" lIns="463526" tIns="231763" rIns="463526" bIns="231763" numCol="1" anchor="ctr" anchorCtr="0" compatLnSpc="1">
            <a:prstTxWarp prst="textNoShape">
              <a:avLst/>
            </a:prstTxWarp>
          </a:bodyPr>
          <a:lstStyle>
            <a:lvl1pPr>
              <a:defRPr sz="6100" smtClean="0">
                <a:solidFill>
                  <a:srgbClr val="898989"/>
                </a:solidFill>
                <a:latin typeface="Calibri" pitchFamily="-108" charset="0"/>
              </a:defRPr>
            </a:lvl1pPr>
          </a:lstStyle>
          <a:p>
            <a:pPr>
              <a:defRPr/>
            </a:pPr>
            <a:fld id="{F46406C0-94CB-47E9-863A-D0B0DD7BD885}" type="datetime1">
              <a:rPr lang="en-US"/>
              <a:pPr>
                <a:defRPr/>
              </a:pPr>
              <a:t>3/10/14</a:t>
            </a:fld>
            <a:endParaRPr lang="en-US"/>
          </a:p>
        </p:txBody>
      </p:sp>
      <p:sp>
        <p:nvSpPr>
          <p:cNvPr id="5" name="Footer Placeholder 4"/>
          <p:cNvSpPr>
            <a:spLocks noGrp="1"/>
          </p:cNvSpPr>
          <p:nvPr>
            <p:ph type="ftr" sz="quarter" idx="3"/>
          </p:nvPr>
        </p:nvSpPr>
        <p:spPr>
          <a:xfrm>
            <a:off x="17495520" y="32205511"/>
            <a:ext cx="16215360" cy="1849966"/>
          </a:xfrm>
          <a:prstGeom prst="rect">
            <a:avLst/>
          </a:prstGeom>
        </p:spPr>
        <p:txBody>
          <a:bodyPr vert="horz" lIns="463526" tIns="231763" rIns="463526" bIns="231763" rtlCol="0" anchor="ctr"/>
          <a:lstStyle>
            <a:lvl1pPr algn="ctr" fontAlgn="auto">
              <a:spcBef>
                <a:spcPts val="0"/>
              </a:spcBef>
              <a:spcAft>
                <a:spcPts val="0"/>
              </a:spcAft>
              <a:defRPr sz="61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36697920" y="32205511"/>
            <a:ext cx="11948160" cy="1849966"/>
          </a:xfrm>
          <a:prstGeom prst="rect">
            <a:avLst/>
          </a:prstGeom>
        </p:spPr>
        <p:txBody>
          <a:bodyPr vert="horz" wrap="square" lIns="463526" tIns="231763" rIns="463526" bIns="231763" numCol="1" anchor="ctr" anchorCtr="0" compatLnSpc="1">
            <a:prstTxWarp prst="textNoShape">
              <a:avLst/>
            </a:prstTxWarp>
          </a:bodyPr>
          <a:lstStyle>
            <a:lvl1pPr algn="r">
              <a:defRPr sz="6100" smtClean="0">
                <a:solidFill>
                  <a:srgbClr val="898989"/>
                </a:solidFill>
                <a:latin typeface="Calibri" pitchFamily="-108" charset="0"/>
              </a:defRPr>
            </a:lvl1pPr>
          </a:lstStyle>
          <a:p>
            <a:pPr>
              <a:defRPr/>
            </a:pPr>
            <a:fld id="{87FC44F0-CBD9-4EF3-9B0B-2F0B6611FBC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2300" kern="1200">
          <a:solidFill>
            <a:schemeClr val="tx1"/>
          </a:solidFill>
          <a:latin typeface="+mj-lt"/>
          <a:ea typeface="ＭＳ Ｐゴシック" pitchFamily="-108" charset="-128"/>
          <a:cs typeface="+mj-cs"/>
        </a:defRPr>
      </a:lvl1pPr>
      <a:lvl2pPr algn="ctr" rtl="0" eaLnBrk="0" fontAlgn="base" hangingPunct="0">
        <a:spcBef>
          <a:spcPct val="0"/>
        </a:spcBef>
        <a:spcAft>
          <a:spcPct val="0"/>
        </a:spcAft>
        <a:defRPr sz="22300">
          <a:solidFill>
            <a:schemeClr val="tx1"/>
          </a:solidFill>
          <a:latin typeface="Calibri" pitchFamily="-108" charset="0"/>
          <a:ea typeface="ＭＳ Ｐゴシック" pitchFamily="-108" charset="-128"/>
        </a:defRPr>
      </a:lvl2pPr>
      <a:lvl3pPr algn="ctr" rtl="0" eaLnBrk="0" fontAlgn="base" hangingPunct="0">
        <a:spcBef>
          <a:spcPct val="0"/>
        </a:spcBef>
        <a:spcAft>
          <a:spcPct val="0"/>
        </a:spcAft>
        <a:defRPr sz="22300">
          <a:solidFill>
            <a:schemeClr val="tx1"/>
          </a:solidFill>
          <a:latin typeface="Calibri" pitchFamily="-108" charset="0"/>
          <a:ea typeface="ＭＳ Ｐゴシック" pitchFamily="-108" charset="-128"/>
        </a:defRPr>
      </a:lvl3pPr>
      <a:lvl4pPr algn="ctr" rtl="0" eaLnBrk="0" fontAlgn="base" hangingPunct="0">
        <a:spcBef>
          <a:spcPct val="0"/>
        </a:spcBef>
        <a:spcAft>
          <a:spcPct val="0"/>
        </a:spcAft>
        <a:defRPr sz="22300">
          <a:solidFill>
            <a:schemeClr val="tx1"/>
          </a:solidFill>
          <a:latin typeface="Calibri" pitchFamily="-108" charset="0"/>
          <a:ea typeface="ＭＳ Ｐゴシック" pitchFamily="-108" charset="-128"/>
        </a:defRPr>
      </a:lvl4pPr>
      <a:lvl5pPr algn="ctr" rtl="0" eaLnBrk="0" fontAlgn="base" hangingPunct="0">
        <a:spcBef>
          <a:spcPct val="0"/>
        </a:spcBef>
        <a:spcAft>
          <a:spcPct val="0"/>
        </a:spcAft>
        <a:defRPr sz="22300">
          <a:solidFill>
            <a:schemeClr val="tx1"/>
          </a:solidFill>
          <a:latin typeface="Calibri" pitchFamily="-108" charset="0"/>
          <a:ea typeface="ＭＳ Ｐゴシック" pitchFamily="-108" charset="-128"/>
        </a:defRPr>
      </a:lvl5pPr>
      <a:lvl6pPr marL="2317631" algn="ctr" rtl="0" fontAlgn="base">
        <a:spcBef>
          <a:spcPct val="0"/>
        </a:spcBef>
        <a:spcAft>
          <a:spcPct val="0"/>
        </a:spcAft>
        <a:defRPr sz="22300">
          <a:solidFill>
            <a:schemeClr val="tx1"/>
          </a:solidFill>
          <a:latin typeface="Calibri" pitchFamily="-108" charset="0"/>
        </a:defRPr>
      </a:lvl6pPr>
      <a:lvl7pPr marL="4635262" algn="ctr" rtl="0" fontAlgn="base">
        <a:spcBef>
          <a:spcPct val="0"/>
        </a:spcBef>
        <a:spcAft>
          <a:spcPct val="0"/>
        </a:spcAft>
        <a:defRPr sz="22300">
          <a:solidFill>
            <a:schemeClr val="tx1"/>
          </a:solidFill>
          <a:latin typeface="Calibri" pitchFamily="-108" charset="0"/>
        </a:defRPr>
      </a:lvl7pPr>
      <a:lvl8pPr marL="6952894" algn="ctr" rtl="0" fontAlgn="base">
        <a:spcBef>
          <a:spcPct val="0"/>
        </a:spcBef>
        <a:spcAft>
          <a:spcPct val="0"/>
        </a:spcAft>
        <a:defRPr sz="22300">
          <a:solidFill>
            <a:schemeClr val="tx1"/>
          </a:solidFill>
          <a:latin typeface="Calibri" pitchFamily="-108" charset="0"/>
        </a:defRPr>
      </a:lvl8pPr>
      <a:lvl9pPr marL="9270526" algn="ctr" rtl="0" fontAlgn="base">
        <a:spcBef>
          <a:spcPct val="0"/>
        </a:spcBef>
        <a:spcAft>
          <a:spcPct val="0"/>
        </a:spcAft>
        <a:defRPr sz="22300">
          <a:solidFill>
            <a:schemeClr val="tx1"/>
          </a:solidFill>
          <a:latin typeface="Calibri" pitchFamily="-108" charset="0"/>
        </a:defRPr>
      </a:lvl9pPr>
    </p:titleStyle>
    <p:bodyStyle>
      <a:lvl1pPr marL="1738223" indent="-1738223" algn="l" rtl="0" eaLnBrk="0" fontAlgn="base" hangingPunct="0">
        <a:spcBef>
          <a:spcPct val="20000"/>
        </a:spcBef>
        <a:spcAft>
          <a:spcPct val="0"/>
        </a:spcAft>
        <a:buFont typeface="Arial" charset="0"/>
        <a:buChar char="•"/>
        <a:defRPr sz="16200" kern="1200">
          <a:solidFill>
            <a:schemeClr val="tx1"/>
          </a:solidFill>
          <a:latin typeface="+mn-lt"/>
          <a:ea typeface="ＭＳ Ｐゴシック" pitchFamily="-108" charset="-128"/>
          <a:cs typeface="+mn-cs"/>
        </a:defRPr>
      </a:lvl1pPr>
      <a:lvl2pPr marL="3766151" indent="-1448520" algn="l" rtl="0" eaLnBrk="0" fontAlgn="base" hangingPunct="0">
        <a:spcBef>
          <a:spcPct val="20000"/>
        </a:spcBef>
        <a:spcAft>
          <a:spcPct val="0"/>
        </a:spcAft>
        <a:buFont typeface="Arial" charset="0"/>
        <a:buChar char="–"/>
        <a:defRPr sz="14200" kern="1200">
          <a:solidFill>
            <a:schemeClr val="tx1"/>
          </a:solidFill>
          <a:latin typeface="+mn-lt"/>
          <a:ea typeface="ＭＳ Ｐゴシック" pitchFamily="-108" charset="-128"/>
          <a:cs typeface="+mn-cs"/>
        </a:defRPr>
      </a:lvl2pPr>
      <a:lvl3pPr marL="5794079" indent="-1158816" algn="l" rtl="0" eaLnBrk="0" fontAlgn="base" hangingPunct="0">
        <a:spcBef>
          <a:spcPct val="20000"/>
        </a:spcBef>
        <a:spcAft>
          <a:spcPct val="0"/>
        </a:spcAft>
        <a:buFont typeface="Arial" charset="0"/>
        <a:buChar char="•"/>
        <a:defRPr sz="12200" kern="1200">
          <a:solidFill>
            <a:schemeClr val="tx1"/>
          </a:solidFill>
          <a:latin typeface="+mn-lt"/>
          <a:ea typeface="ＭＳ Ｐゴシック" pitchFamily="-108" charset="-128"/>
          <a:cs typeface="+mn-cs"/>
        </a:defRPr>
      </a:lvl3pPr>
      <a:lvl4pPr marL="8111710" indent="-1158816" algn="l" rtl="0" eaLnBrk="0" fontAlgn="base" hangingPunct="0">
        <a:spcBef>
          <a:spcPct val="20000"/>
        </a:spcBef>
        <a:spcAft>
          <a:spcPct val="0"/>
        </a:spcAft>
        <a:buFont typeface="Arial" charset="0"/>
        <a:buChar char="–"/>
        <a:defRPr sz="10100" kern="1200">
          <a:solidFill>
            <a:schemeClr val="tx1"/>
          </a:solidFill>
          <a:latin typeface="+mn-lt"/>
          <a:ea typeface="ＭＳ Ｐゴシック" pitchFamily="-108" charset="-128"/>
          <a:cs typeface="+mn-cs"/>
        </a:defRPr>
      </a:lvl4pPr>
      <a:lvl5pPr marL="10429341" indent="-1158816" algn="l" rtl="0" eaLnBrk="0" fontAlgn="base" hangingPunct="0">
        <a:spcBef>
          <a:spcPct val="20000"/>
        </a:spcBef>
        <a:spcAft>
          <a:spcPct val="0"/>
        </a:spcAft>
        <a:buFont typeface="Arial" charset="0"/>
        <a:buChar char="»"/>
        <a:defRPr sz="10100" kern="1200">
          <a:solidFill>
            <a:schemeClr val="tx1"/>
          </a:solidFill>
          <a:latin typeface="+mn-lt"/>
          <a:ea typeface="ＭＳ Ｐゴシック" pitchFamily="-108" charset="-128"/>
          <a:cs typeface="+mn-cs"/>
        </a:defRPr>
      </a:lvl5pPr>
      <a:lvl6pPr marL="12746972" indent="-1158816" algn="l" defTabSz="4635262" rtl="0" eaLnBrk="1" latinLnBrk="0" hangingPunct="1">
        <a:spcBef>
          <a:spcPct val="20000"/>
        </a:spcBef>
        <a:buFont typeface="Arial" pitchFamily="34" charset="0"/>
        <a:buChar char="•"/>
        <a:defRPr sz="10100" kern="1200">
          <a:solidFill>
            <a:schemeClr val="tx1"/>
          </a:solidFill>
          <a:latin typeface="+mn-lt"/>
          <a:ea typeface="+mn-ea"/>
          <a:cs typeface="+mn-cs"/>
        </a:defRPr>
      </a:lvl6pPr>
      <a:lvl7pPr marL="15064605" indent="-1158816" algn="l" defTabSz="4635262" rtl="0" eaLnBrk="1" latinLnBrk="0" hangingPunct="1">
        <a:spcBef>
          <a:spcPct val="20000"/>
        </a:spcBef>
        <a:buFont typeface="Arial" pitchFamily="34" charset="0"/>
        <a:buChar char="•"/>
        <a:defRPr sz="10100" kern="1200">
          <a:solidFill>
            <a:schemeClr val="tx1"/>
          </a:solidFill>
          <a:latin typeface="+mn-lt"/>
          <a:ea typeface="+mn-ea"/>
          <a:cs typeface="+mn-cs"/>
        </a:defRPr>
      </a:lvl7pPr>
      <a:lvl8pPr marL="17382236" indent="-1158816" algn="l" defTabSz="4635262" rtl="0" eaLnBrk="1" latinLnBrk="0" hangingPunct="1">
        <a:spcBef>
          <a:spcPct val="20000"/>
        </a:spcBef>
        <a:buFont typeface="Arial" pitchFamily="34" charset="0"/>
        <a:buChar char="•"/>
        <a:defRPr sz="10100" kern="1200">
          <a:solidFill>
            <a:schemeClr val="tx1"/>
          </a:solidFill>
          <a:latin typeface="+mn-lt"/>
          <a:ea typeface="+mn-ea"/>
          <a:cs typeface="+mn-cs"/>
        </a:defRPr>
      </a:lvl8pPr>
      <a:lvl9pPr marL="19699867" indent="-1158816" algn="l" defTabSz="4635262" rtl="0" eaLnBrk="1" latinLnBrk="0" hangingPunct="1">
        <a:spcBef>
          <a:spcPct val="20000"/>
        </a:spcBef>
        <a:buFont typeface="Arial" pitchFamily="34" charset="0"/>
        <a:buChar char="•"/>
        <a:defRPr sz="10100" kern="1200">
          <a:solidFill>
            <a:schemeClr val="tx1"/>
          </a:solidFill>
          <a:latin typeface="+mn-lt"/>
          <a:ea typeface="+mn-ea"/>
          <a:cs typeface="+mn-cs"/>
        </a:defRPr>
      </a:lvl9pPr>
    </p:bodyStyle>
    <p:otherStyle>
      <a:defPPr>
        <a:defRPr lang="en-US"/>
      </a:defPPr>
      <a:lvl1pPr marL="0" algn="l" defTabSz="4635262" rtl="0" eaLnBrk="1" latinLnBrk="0" hangingPunct="1">
        <a:defRPr sz="9200" kern="1200">
          <a:solidFill>
            <a:schemeClr val="tx1"/>
          </a:solidFill>
          <a:latin typeface="+mn-lt"/>
          <a:ea typeface="+mn-ea"/>
          <a:cs typeface="+mn-cs"/>
        </a:defRPr>
      </a:lvl1pPr>
      <a:lvl2pPr marL="2317631" algn="l" defTabSz="4635262" rtl="0" eaLnBrk="1" latinLnBrk="0" hangingPunct="1">
        <a:defRPr sz="9200" kern="1200">
          <a:solidFill>
            <a:schemeClr val="tx1"/>
          </a:solidFill>
          <a:latin typeface="+mn-lt"/>
          <a:ea typeface="+mn-ea"/>
          <a:cs typeface="+mn-cs"/>
        </a:defRPr>
      </a:lvl2pPr>
      <a:lvl3pPr marL="4635262" algn="l" defTabSz="4635262" rtl="0" eaLnBrk="1" latinLnBrk="0" hangingPunct="1">
        <a:defRPr sz="9200" kern="1200">
          <a:solidFill>
            <a:schemeClr val="tx1"/>
          </a:solidFill>
          <a:latin typeface="+mn-lt"/>
          <a:ea typeface="+mn-ea"/>
          <a:cs typeface="+mn-cs"/>
        </a:defRPr>
      </a:lvl3pPr>
      <a:lvl4pPr marL="6952894" algn="l" defTabSz="4635262" rtl="0" eaLnBrk="1" latinLnBrk="0" hangingPunct="1">
        <a:defRPr sz="9200" kern="1200">
          <a:solidFill>
            <a:schemeClr val="tx1"/>
          </a:solidFill>
          <a:latin typeface="+mn-lt"/>
          <a:ea typeface="+mn-ea"/>
          <a:cs typeface="+mn-cs"/>
        </a:defRPr>
      </a:lvl4pPr>
      <a:lvl5pPr marL="9270526" algn="l" defTabSz="4635262" rtl="0" eaLnBrk="1" latinLnBrk="0" hangingPunct="1">
        <a:defRPr sz="9200" kern="1200">
          <a:solidFill>
            <a:schemeClr val="tx1"/>
          </a:solidFill>
          <a:latin typeface="+mn-lt"/>
          <a:ea typeface="+mn-ea"/>
          <a:cs typeface="+mn-cs"/>
        </a:defRPr>
      </a:lvl5pPr>
      <a:lvl6pPr marL="11588157" algn="l" defTabSz="4635262" rtl="0" eaLnBrk="1" latinLnBrk="0" hangingPunct="1">
        <a:defRPr sz="9200" kern="1200">
          <a:solidFill>
            <a:schemeClr val="tx1"/>
          </a:solidFill>
          <a:latin typeface="+mn-lt"/>
          <a:ea typeface="+mn-ea"/>
          <a:cs typeface="+mn-cs"/>
        </a:defRPr>
      </a:lvl6pPr>
      <a:lvl7pPr marL="13905788" algn="l" defTabSz="4635262" rtl="0" eaLnBrk="1" latinLnBrk="0" hangingPunct="1">
        <a:defRPr sz="9200" kern="1200">
          <a:solidFill>
            <a:schemeClr val="tx1"/>
          </a:solidFill>
          <a:latin typeface="+mn-lt"/>
          <a:ea typeface="+mn-ea"/>
          <a:cs typeface="+mn-cs"/>
        </a:defRPr>
      </a:lvl7pPr>
      <a:lvl8pPr marL="16223420" algn="l" defTabSz="4635262" rtl="0" eaLnBrk="1" latinLnBrk="0" hangingPunct="1">
        <a:defRPr sz="9200" kern="1200">
          <a:solidFill>
            <a:schemeClr val="tx1"/>
          </a:solidFill>
          <a:latin typeface="+mn-lt"/>
          <a:ea typeface="+mn-ea"/>
          <a:cs typeface="+mn-cs"/>
        </a:defRPr>
      </a:lvl8pPr>
      <a:lvl9pPr marL="18541051" algn="l" defTabSz="4635262" rtl="0" eaLnBrk="1" latinLnBrk="0" hangingPunct="1">
        <a:defRPr sz="9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gif"/><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8135600" y="5019040"/>
            <a:ext cx="14401800" cy="28280360"/>
          </a:xfrm>
          <a:prstGeom prst="rect">
            <a:avLst/>
          </a:prstGeom>
          <a:noFill/>
          <a:ln w="9525">
            <a:noFill/>
            <a:miter lim="800000"/>
            <a:headEnd/>
            <a:tailEnd/>
          </a:ln>
        </p:spPr>
        <p:txBody>
          <a:bodyPr lIns="257454" tIns="643634" rIns="257454" bIns="64363"/>
          <a:lstStyle/>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4100" b="1" dirty="0">
              <a:solidFill>
                <a:srgbClr val="000000"/>
              </a:solidFill>
            </a:endParaRPr>
          </a:p>
          <a:p>
            <a:pPr>
              <a:buClr>
                <a:srgbClr val="CC0000"/>
              </a:buClr>
            </a:pPr>
            <a:endParaRPr lang="en-US" sz="2400" b="1" i="1" dirty="0">
              <a:solidFill>
                <a:srgbClr val="000000"/>
              </a:solidFill>
            </a:endParaRPr>
          </a:p>
          <a:p>
            <a:pPr>
              <a:buClr>
                <a:srgbClr val="CC0000"/>
              </a:buClr>
            </a:pPr>
            <a:r>
              <a:rPr lang="en-US" sz="4100" b="1" dirty="0">
                <a:solidFill>
                  <a:srgbClr val="000000"/>
                </a:solidFill>
              </a:rPr>
              <a:t>Results: </a:t>
            </a:r>
          </a:p>
          <a:p>
            <a:pPr>
              <a:buClr>
                <a:srgbClr val="CC0000"/>
              </a:buClr>
            </a:pPr>
            <a:endParaRPr lang="en-US" sz="3300" dirty="0">
              <a:solidFill>
                <a:srgbClr val="FF0000"/>
              </a:solidFill>
              <a:cs typeface="Arial" charset="0"/>
            </a:endParaRPr>
          </a:p>
          <a:p>
            <a:pPr>
              <a:buClr>
                <a:srgbClr val="CC0000"/>
              </a:buClr>
            </a:pPr>
            <a:r>
              <a:rPr lang="en-US" sz="3200" dirty="0" smtClean="0"/>
              <a:t>SEM was </a:t>
            </a:r>
            <a:r>
              <a:rPr lang="en-US" sz="3200" dirty="0"/>
              <a:t>used to test fit and examine relations among variables for six models corresponding to each theme of the Holland code. All models, with the exception of the Conventional model exhibited adequate fit to the data (CFI &gt; .95; RMSEA &lt; .08). Learning experiences predicted self-efficacy in each model, but not outcome expectations. Self-efficacy only predicted outcome expectations in the Conventional model. Outcome expectations predicted intentions in each model, but self-efficacy did not predict intentions. </a:t>
            </a:r>
            <a:endParaRPr lang="en-US" sz="3100" dirty="0">
              <a:solidFill>
                <a:srgbClr val="000000"/>
              </a:solidFill>
              <a:cs typeface="Arial" charset="0"/>
            </a:endParaRPr>
          </a:p>
          <a:p>
            <a:pPr>
              <a:buClr>
                <a:srgbClr val="CC0000"/>
              </a:buClr>
            </a:pPr>
            <a:endParaRPr lang="en-US" sz="3300" b="1" dirty="0" smtClean="0">
              <a:solidFill>
                <a:srgbClr val="C00000"/>
              </a:solidFill>
              <a:cs typeface="Arial" charset="0"/>
            </a:endParaRPr>
          </a:p>
          <a:p>
            <a:pPr>
              <a:buClr>
                <a:srgbClr val="CC0000"/>
              </a:buClr>
            </a:pPr>
            <a:r>
              <a:rPr lang="en-US" sz="3300" b="1" dirty="0" smtClean="0">
                <a:solidFill>
                  <a:srgbClr val="C00000"/>
                </a:solidFill>
                <a:cs typeface="Arial" charset="0"/>
              </a:rPr>
              <a:t>Structural Model</a:t>
            </a:r>
            <a:endParaRPr lang="en-US" sz="3300" dirty="0"/>
          </a:p>
          <a:p>
            <a:pPr>
              <a:buClr>
                <a:srgbClr val="CC0000"/>
              </a:buClr>
            </a:pPr>
            <a:endParaRPr lang="en-US" sz="3100" dirty="0">
              <a:cs typeface="Arial" charset="0"/>
            </a:endParaRPr>
          </a:p>
          <a:p>
            <a:pPr>
              <a:buClr>
                <a:srgbClr val="CC0000"/>
              </a:buClr>
            </a:pPr>
            <a:endParaRPr lang="en-US" sz="3100" dirty="0">
              <a:cs typeface="Arial" charset="0"/>
            </a:endParaRPr>
          </a:p>
          <a:p>
            <a:pPr>
              <a:buClr>
                <a:srgbClr val="CC0000"/>
              </a:buClr>
            </a:pPr>
            <a:endParaRPr lang="en-US" sz="3100" dirty="0">
              <a:cs typeface="Arial" charset="0"/>
            </a:endParaRPr>
          </a:p>
          <a:p>
            <a:pPr>
              <a:buClr>
                <a:srgbClr val="CC0000"/>
              </a:buClr>
            </a:pPr>
            <a:endParaRPr lang="en-US" sz="3100" dirty="0">
              <a:solidFill>
                <a:srgbClr val="000000"/>
              </a:solidFill>
              <a:cs typeface="Arial" charset="0"/>
            </a:endParaRPr>
          </a:p>
          <a:p>
            <a:pPr>
              <a:buClr>
                <a:srgbClr val="CC0000"/>
              </a:buClr>
            </a:pPr>
            <a:endParaRPr lang="en-US" sz="3100" b="1" dirty="0">
              <a:solidFill>
                <a:srgbClr val="CC3300"/>
              </a:solidFill>
              <a:cs typeface="Arial" charset="0"/>
            </a:endParaRPr>
          </a:p>
          <a:p>
            <a:pPr>
              <a:buClr>
                <a:srgbClr val="CC0000"/>
              </a:buClr>
            </a:pPr>
            <a:endParaRPr lang="en-US" sz="3100" b="1" dirty="0">
              <a:solidFill>
                <a:srgbClr val="CC3300"/>
              </a:solidFill>
              <a:cs typeface="Arial" charset="0"/>
            </a:endParaRPr>
          </a:p>
          <a:p>
            <a:pPr>
              <a:buClr>
                <a:srgbClr val="CC0000"/>
              </a:buClr>
            </a:pPr>
            <a:endParaRPr lang="en-US" sz="3100" b="1" dirty="0">
              <a:solidFill>
                <a:srgbClr val="CC3300"/>
              </a:solidFill>
              <a:cs typeface="Arial" charset="0"/>
            </a:endParaRPr>
          </a:p>
          <a:p>
            <a:pPr>
              <a:buClr>
                <a:srgbClr val="CC0000"/>
              </a:buClr>
            </a:pPr>
            <a:endParaRPr lang="en-US" sz="3100" b="1" dirty="0">
              <a:solidFill>
                <a:srgbClr val="CC3300"/>
              </a:solidFill>
              <a:cs typeface="Arial" charset="0"/>
            </a:endParaRPr>
          </a:p>
          <a:p>
            <a:pPr>
              <a:buClr>
                <a:srgbClr val="CC0000"/>
              </a:buClr>
            </a:pPr>
            <a:endParaRPr lang="en-US" sz="4100" b="1" dirty="0">
              <a:solidFill>
                <a:srgbClr val="CC3300"/>
              </a:solidFill>
              <a:cs typeface="Arial" charset="0"/>
            </a:endParaRPr>
          </a:p>
          <a:p>
            <a:pPr algn="ctr">
              <a:buClr>
                <a:srgbClr val="CC0000"/>
              </a:buClr>
            </a:pPr>
            <a:endParaRPr lang="en-US" sz="31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lgn="ctr">
              <a:buClr>
                <a:srgbClr val="CC0000"/>
              </a:buClr>
            </a:pPr>
            <a:endParaRPr lang="en-US" sz="3300" i="1" dirty="0"/>
          </a:p>
          <a:p>
            <a:pPr>
              <a:buClr>
                <a:srgbClr val="CC0000"/>
              </a:buClr>
            </a:pPr>
            <a:r>
              <a:rPr lang="en-US" sz="2000" i="1" dirty="0" smtClean="0"/>
              <a:t>Note. </a:t>
            </a:r>
            <a:r>
              <a:rPr lang="en-US" sz="2000" dirty="0" smtClean="0"/>
              <a:t>Values of .23 or greater are significant at the </a:t>
            </a:r>
            <a:r>
              <a:rPr lang="en-US" sz="2000" i="1" dirty="0" smtClean="0"/>
              <a:t>p </a:t>
            </a:r>
            <a:r>
              <a:rPr lang="en-US" sz="2000" dirty="0" smtClean="0"/>
              <a:t>&lt; .001 level.</a:t>
            </a:r>
            <a:endParaRPr lang="en-US" sz="2000" i="1" dirty="0"/>
          </a:p>
          <a:p>
            <a:pPr algn="ctr">
              <a:buClr>
                <a:srgbClr val="CC0000"/>
              </a:buClr>
            </a:pPr>
            <a:endParaRPr lang="en-US" sz="3300" i="1" dirty="0"/>
          </a:p>
          <a:p>
            <a:pPr algn="ctr">
              <a:buClr>
                <a:srgbClr val="CC0000"/>
              </a:buClr>
            </a:pPr>
            <a:endParaRPr lang="en-US" sz="3300" i="1" dirty="0"/>
          </a:p>
          <a:p>
            <a:pPr>
              <a:buClr>
                <a:srgbClr val="CC0000"/>
              </a:buClr>
            </a:pPr>
            <a:endParaRPr lang="en-US" sz="3100" dirty="0"/>
          </a:p>
          <a:p>
            <a:pPr algn="ctr">
              <a:buClr>
                <a:srgbClr val="CC0000"/>
              </a:buClr>
            </a:pPr>
            <a:endParaRPr lang="en-US" sz="3100" dirty="0">
              <a:solidFill>
                <a:srgbClr val="000000"/>
              </a:solidFill>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a:buClr>
                <a:srgbClr val="CC0000"/>
              </a:buClr>
            </a:pPr>
            <a:endParaRPr lang="en-US" sz="3100" i="1" dirty="0">
              <a:cs typeface="Arial" charset="0"/>
            </a:endParaRPr>
          </a:p>
          <a:p>
            <a:pPr marL="1738223">
              <a:buClr>
                <a:srgbClr val="CC0000"/>
              </a:buClr>
            </a:pPr>
            <a:endParaRPr lang="en-US" sz="3100" dirty="0">
              <a:cs typeface="Arial" charset="0"/>
            </a:endParaRPr>
          </a:p>
          <a:p>
            <a:pPr>
              <a:buClr>
                <a:srgbClr val="CC0000"/>
              </a:buClr>
            </a:pPr>
            <a:endParaRPr lang="en-US" sz="3100" i="1" dirty="0">
              <a:cs typeface="Arial" charset="0"/>
            </a:endParaRPr>
          </a:p>
          <a:p>
            <a:pPr>
              <a:buClr>
                <a:srgbClr val="CC0000"/>
              </a:buClr>
            </a:pPr>
            <a:endParaRPr lang="en-US" sz="3100" dirty="0">
              <a:solidFill>
                <a:srgbClr val="000000"/>
              </a:solidFill>
              <a:cs typeface="Arial" charset="0"/>
            </a:endParaRPr>
          </a:p>
          <a:p>
            <a:pPr>
              <a:buClr>
                <a:srgbClr val="CC0000"/>
              </a:buClr>
            </a:pPr>
            <a:endParaRPr lang="en-US" sz="4100" dirty="0">
              <a:solidFill>
                <a:srgbClr val="000000"/>
              </a:solidFill>
              <a:cs typeface="Arial" charset="0"/>
            </a:endParaRPr>
          </a:p>
          <a:p>
            <a:pPr>
              <a:buClr>
                <a:srgbClr val="CC0000"/>
              </a:buClr>
            </a:pPr>
            <a:endParaRPr lang="en-US" sz="4100" dirty="0">
              <a:solidFill>
                <a:srgbClr val="000000"/>
              </a:solidFill>
              <a:cs typeface="Arial" charset="0"/>
            </a:endParaRPr>
          </a:p>
          <a:p>
            <a:pPr>
              <a:buClr>
                <a:srgbClr val="CC0000"/>
              </a:buClr>
            </a:pPr>
            <a:endParaRPr lang="en-US" sz="4100" b="1" dirty="0">
              <a:solidFill>
                <a:srgbClr val="000000"/>
              </a:solidFill>
              <a:cs typeface="Arial" charset="0"/>
            </a:endParaRPr>
          </a:p>
          <a:p>
            <a:pPr>
              <a:buClr>
                <a:srgbClr val="CC0000"/>
              </a:buClr>
            </a:pPr>
            <a:endParaRPr lang="en-US" sz="3100" b="1" dirty="0">
              <a:solidFill>
                <a:srgbClr val="000000"/>
              </a:solidFill>
              <a:cs typeface="Arial" charset="0"/>
            </a:endParaRPr>
          </a:p>
          <a:p>
            <a:pPr algn="ctr">
              <a:buClr>
                <a:srgbClr val="CC0000"/>
              </a:buClr>
            </a:pPr>
            <a:endParaRPr lang="en-US" sz="3100" b="1" dirty="0">
              <a:solidFill>
                <a:srgbClr val="000000"/>
              </a:solidFill>
              <a:cs typeface="Arial" charset="0"/>
            </a:endParaRPr>
          </a:p>
          <a:p>
            <a:pPr algn="ctr">
              <a:buClr>
                <a:srgbClr val="CC0000"/>
              </a:buClr>
            </a:pPr>
            <a:endParaRPr lang="en-US" sz="3100" b="1" dirty="0">
              <a:solidFill>
                <a:srgbClr val="000000"/>
              </a:solidFill>
              <a:cs typeface="Arial" charset="0"/>
            </a:endParaRPr>
          </a:p>
          <a:p>
            <a:pPr algn="ctr">
              <a:buClr>
                <a:srgbClr val="CC0000"/>
              </a:buClr>
            </a:pPr>
            <a:endParaRPr lang="en-US" sz="3100" b="1" dirty="0">
              <a:solidFill>
                <a:srgbClr val="000000"/>
              </a:solidFill>
              <a:cs typeface="Arial" charset="0"/>
            </a:endParaRPr>
          </a:p>
          <a:p>
            <a:pPr algn="ctr">
              <a:buClr>
                <a:srgbClr val="CC0000"/>
              </a:buClr>
            </a:pPr>
            <a:endParaRPr lang="en-US" sz="3100" b="1" dirty="0">
              <a:solidFill>
                <a:srgbClr val="000000"/>
              </a:solidFill>
              <a:cs typeface="Arial" charset="0"/>
            </a:endParaRPr>
          </a:p>
          <a:p>
            <a:pPr algn="ctr">
              <a:buClr>
                <a:srgbClr val="CC0000"/>
              </a:buClr>
            </a:pPr>
            <a:endParaRPr lang="en-US" sz="3100" b="1" dirty="0">
              <a:solidFill>
                <a:srgbClr val="000000"/>
              </a:solidFill>
              <a:cs typeface="Arial" charset="0"/>
            </a:endParaRPr>
          </a:p>
          <a:p>
            <a:pPr algn="ctr">
              <a:buClr>
                <a:srgbClr val="CC0000"/>
              </a:buClr>
            </a:pPr>
            <a:endParaRPr lang="en-US" sz="3100" b="1" dirty="0">
              <a:solidFill>
                <a:srgbClr val="000000"/>
              </a:solidFill>
              <a:cs typeface="Arial" charset="0"/>
            </a:endParaRPr>
          </a:p>
        </p:txBody>
      </p:sp>
      <p:sp>
        <p:nvSpPr>
          <p:cNvPr id="2051" name="Text Box 3"/>
          <p:cNvSpPr txBox="1">
            <a:spLocks noChangeArrowheads="1"/>
          </p:cNvSpPr>
          <p:nvPr/>
        </p:nvSpPr>
        <p:spPr bwMode="auto">
          <a:xfrm>
            <a:off x="0" y="0"/>
            <a:ext cx="51206400" cy="5019040"/>
          </a:xfrm>
          <a:prstGeom prst="rect">
            <a:avLst/>
          </a:prstGeom>
          <a:solidFill>
            <a:srgbClr val="FFFFCC"/>
          </a:solidFill>
          <a:ln w="9525">
            <a:noFill/>
            <a:miter lim="800000"/>
            <a:headEnd/>
            <a:tailEnd/>
          </a:ln>
        </p:spPr>
        <p:txBody>
          <a:bodyPr lIns="128727" tIns="64363" rIns="128727" bIns="64363" anchor="ctr"/>
          <a:lstStyle/>
          <a:p>
            <a:pPr algn="ctr"/>
            <a:endParaRPr lang="en-US" sz="6100" b="1" dirty="0">
              <a:solidFill>
                <a:srgbClr val="000000"/>
              </a:solidFill>
            </a:endParaRPr>
          </a:p>
          <a:p>
            <a:pPr algn="ctr"/>
            <a:endParaRPr lang="en-US" sz="6300" b="1" dirty="0"/>
          </a:p>
          <a:p>
            <a:pPr algn="ctr"/>
            <a:r>
              <a:rPr lang="en-US" sz="7200" b="1" dirty="0" smtClean="0"/>
              <a:t>Predicting High School Students’ Transportation Career Intentions: A Social Cognitive Analysis</a:t>
            </a:r>
            <a:endParaRPr lang="en-US" sz="7200" b="1" dirty="0"/>
          </a:p>
          <a:p>
            <a:pPr algn="ctr"/>
            <a:r>
              <a:rPr lang="en-US" sz="6300" b="1" dirty="0"/>
              <a:t>Patton O. </a:t>
            </a:r>
            <a:r>
              <a:rPr lang="en-US" sz="6300" b="1" dirty="0" err="1"/>
              <a:t>Garriott</a:t>
            </a:r>
            <a:r>
              <a:rPr lang="en-US" sz="6300" b="1" dirty="0"/>
              <a:t>, PhD, </a:t>
            </a:r>
            <a:r>
              <a:rPr lang="en-US" sz="6300" b="1" dirty="0" smtClean="0"/>
              <a:t>Stephanie Norris, BA, &amp; Keaton </a:t>
            </a:r>
            <a:r>
              <a:rPr lang="en-US" sz="6300" b="1" dirty="0" err="1" smtClean="0"/>
              <a:t>Zucker</a:t>
            </a:r>
            <a:r>
              <a:rPr lang="en-US" sz="6300" b="1" dirty="0" smtClean="0"/>
              <a:t>, BA</a:t>
            </a:r>
            <a:endParaRPr lang="en-US" sz="6300" b="1" dirty="0"/>
          </a:p>
          <a:p>
            <a:pPr algn="ctr"/>
            <a:r>
              <a:rPr lang="en-US" sz="6100" b="1" dirty="0">
                <a:solidFill>
                  <a:srgbClr val="000000"/>
                </a:solidFill>
                <a:cs typeface="Arial" charset="0"/>
              </a:rPr>
              <a:t>University of Denver</a:t>
            </a:r>
          </a:p>
        </p:txBody>
      </p:sp>
      <p:sp>
        <p:nvSpPr>
          <p:cNvPr id="2052" name="Text Box 4"/>
          <p:cNvSpPr txBox="1">
            <a:spLocks noChangeArrowheads="1"/>
          </p:cNvSpPr>
          <p:nvPr/>
        </p:nvSpPr>
        <p:spPr bwMode="auto">
          <a:xfrm>
            <a:off x="640080" y="5019040"/>
            <a:ext cx="17175480" cy="29728160"/>
          </a:xfrm>
          <a:prstGeom prst="rect">
            <a:avLst/>
          </a:prstGeom>
          <a:noFill/>
          <a:ln w="9525">
            <a:noFill/>
            <a:miter lim="800000"/>
            <a:headEnd/>
            <a:tailEnd/>
          </a:ln>
        </p:spPr>
        <p:txBody>
          <a:bodyPr lIns="257454" tIns="643634" rIns="257454" bIns="64363"/>
          <a:lstStyle/>
          <a:p>
            <a:r>
              <a:rPr lang="en-US" sz="4100" b="1" dirty="0">
                <a:solidFill>
                  <a:srgbClr val="000000"/>
                </a:solidFill>
              </a:rPr>
              <a:t>Abstract</a:t>
            </a:r>
          </a:p>
          <a:p>
            <a:r>
              <a:rPr lang="en-US" sz="3300" dirty="0"/>
              <a:t>This study </a:t>
            </a:r>
            <a:r>
              <a:rPr lang="en-US" sz="3300" dirty="0" smtClean="0"/>
              <a:t>examined the utility of Holland’s (1997) career typology and social cognitive career theory (SCCT; Lent, Brown, &amp; Hackett, 1994) in predicting the transportation career intentions of high school students (</a:t>
            </a:r>
            <a:r>
              <a:rPr lang="en-US" sz="3300" i="1" dirty="0" smtClean="0"/>
              <a:t>N </a:t>
            </a:r>
            <a:r>
              <a:rPr lang="en-US" sz="3300" dirty="0" smtClean="0"/>
              <a:t>= 156). Measures of learning experiences and self-efficacy for 6 Holland themes (Realistic, Investigative, Artistic, Social, Enterprising, Conventional) were modeled as predictors of transportation outcome expectations and career intentions. Results showed that each model, with the exception of the Conventional model, exhibited adequate fit to the data. Outcome expectations, but not self-efficacy, predicted transportation career intentions in each model.  </a:t>
            </a:r>
            <a:endParaRPr lang="en-US" sz="3300" dirty="0"/>
          </a:p>
          <a:p>
            <a:pPr>
              <a:lnSpc>
                <a:spcPts val="2661"/>
              </a:lnSpc>
            </a:pPr>
            <a:endParaRPr lang="en-US" sz="3100" dirty="0">
              <a:solidFill>
                <a:srgbClr val="000000"/>
              </a:solidFill>
              <a:cs typeface="Arial" charset="0"/>
            </a:endParaRPr>
          </a:p>
          <a:p>
            <a:r>
              <a:rPr lang="en-US" sz="4100" b="1" dirty="0">
                <a:solidFill>
                  <a:srgbClr val="000000"/>
                </a:solidFill>
                <a:cs typeface="Arial" charset="0"/>
              </a:rPr>
              <a:t>Background</a:t>
            </a:r>
          </a:p>
          <a:p>
            <a:r>
              <a:rPr lang="en-US" sz="3300" b="1" dirty="0" smtClean="0">
                <a:solidFill>
                  <a:srgbClr val="C00000"/>
                </a:solidFill>
                <a:cs typeface="Arial" charset="0"/>
              </a:rPr>
              <a:t>Transportation Recruitment Concerns: </a:t>
            </a:r>
            <a:r>
              <a:rPr lang="en-US" sz="3300" dirty="0" smtClean="0">
                <a:cs typeface="Arial" charset="0"/>
              </a:rPr>
              <a:t>There are concerns regarding the transportation industry’s ability to fill vacancies in the transportation workforce over the next decade (United States Department of Transportation, 2012)</a:t>
            </a:r>
            <a:r>
              <a:rPr lang="en-US" sz="3300" dirty="0">
                <a:cs typeface="Arial" charset="0"/>
              </a:rPr>
              <a:t>.</a:t>
            </a:r>
            <a:endParaRPr lang="en-US" sz="3300" b="1" dirty="0">
              <a:solidFill>
                <a:srgbClr val="000000"/>
              </a:solidFill>
              <a:cs typeface="Arial" charset="0"/>
            </a:endParaRPr>
          </a:p>
          <a:p>
            <a:r>
              <a:rPr lang="en-US" sz="3300" b="1" dirty="0">
                <a:solidFill>
                  <a:srgbClr val="C00000"/>
                </a:solidFill>
                <a:cs typeface="Arial" charset="0"/>
              </a:rPr>
              <a:t>Role of </a:t>
            </a:r>
            <a:r>
              <a:rPr lang="en-US" sz="3300" b="1" dirty="0" smtClean="0">
                <a:solidFill>
                  <a:srgbClr val="C00000"/>
                </a:solidFill>
                <a:cs typeface="Arial" charset="0"/>
              </a:rPr>
              <a:t>Holland’s Typology: </a:t>
            </a:r>
            <a:r>
              <a:rPr lang="en-US" sz="3300" dirty="0" smtClean="0"/>
              <a:t>Conventional-themed career preferences have been found to predict transportation career intentions among college students (</a:t>
            </a:r>
            <a:r>
              <a:rPr lang="en-US" sz="3300" dirty="0" err="1" smtClean="0"/>
              <a:t>Philbrick</a:t>
            </a:r>
            <a:r>
              <a:rPr lang="en-US" sz="3300" dirty="0" smtClean="0"/>
              <a:t> &amp; Sherry, 2004)</a:t>
            </a:r>
            <a:r>
              <a:rPr lang="en-US" sz="3300" dirty="0"/>
              <a:t>. </a:t>
            </a:r>
          </a:p>
          <a:p>
            <a:r>
              <a:rPr lang="en-US" sz="3300" b="1" dirty="0" smtClean="0">
                <a:solidFill>
                  <a:srgbClr val="C00000"/>
                </a:solidFill>
                <a:cs typeface="Arial" charset="0"/>
              </a:rPr>
              <a:t>Social Cognitive Career Theory:</a:t>
            </a:r>
            <a:r>
              <a:rPr lang="en-US" sz="3300" dirty="0" smtClean="0">
                <a:solidFill>
                  <a:srgbClr val="C00000"/>
                </a:solidFill>
                <a:cs typeface="Arial" charset="0"/>
              </a:rPr>
              <a:t> </a:t>
            </a:r>
            <a:r>
              <a:rPr lang="en-US" sz="3300" dirty="0" smtClean="0">
                <a:solidFill>
                  <a:srgbClr val="000000"/>
                </a:solidFill>
                <a:cs typeface="Arial" charset="0"/>
              </a:rPr>
              <a:t>SCCT has been found to predict career interests and goals across a variety of occupations (</a:t>
            </a:r>
            <a:r>
              <a:rPr lang="en-US" sz="3300" dirty="0" err="1" smtClean="0"/>
              <a:t>Sheu</a:t>
            </a:r>
            <a:r>
              <a:rPr lang="en-US" sz="3300" dirty="0" smtClean="0"/>
              <a:t> et al., 2010)</a:t>
            </a:r>
            <a:r>
              <a:rPr lang="en-US" sz="3300" dirty="0" smtClean="0">
                <a:solidFill>
                  <a:srgbClr val="000000"/>
                </a:solidFill>
                <a:cs typeface="Arial" charset="0"/>
              </a:rPr>
              <a:t>. Learning experiences are hypothesized to predict self-efficacy and outcome expectations which in turn predict intentions and goals (Lent et al., 1994; 2000).</a:t>
            </a:r>
            <a:endParaRPr lang="en-US" sz="3300" dirty="0">
              <a:solidFill>
                <a:srgbClr val="000000"/>
              </a:solidFill>
              <a:cs typeface="Arial" charset="0"/>
            </a:endParaRPr>
          </a:p>
          <a:p>
            <a:r>
              <a:rPr lang="en-US" sz="3300" b="1" dirty="0" smtClean="0">
                <a:solidFill>
                  <a:srgbClr val="C00000"/>
                </a:solidFill>
                <a:cs typeface="Arial" charset="0"/>
              </a:rPr>
              <a:t>Outcome Expectations:</a:t>
            </a:r>
            <a:r>
              <a:rPr lang="en-US" sz="3300" dirty="0" smtClean="0">
                <a:solidFill>
                  <a:srgbClr val="C00000"/>
                </a:solidFill>
                <a:cs typeface="Arial" charset="0"/>
              </a:rPr>
              <a:t> </a:t>
            </a:r>
            <a:r>
              <a:rPr lang="en-US" sz="3300" dirty="0" smtClean="0">
                <a:cs typeface="Arial" charset="0"/>
              </a:rPr>
              <a:t>A key person-cognitive construct in SCCT, outcome expectations refer to one’s perception of possible outcomes that may arise from a given behavior. In a vocational context, they may be financial, interpersonal, and emotional.</a:t>
            </a:r>
            <a:endParaRPr lang="en-US" sz="3300" dirty="0">
              <a:solidFill>
                <a:srgbClr val="000000"/>
              </a:solidFill>
              <a:cs typeface="Arial" charset="0"/>
            </a:endParaRPr>
          </a:p>
          <a:p>
            <a:endParaRPr lang="en-US" sz="3300" dirty="0">
              <a:solidFill>
                <a:srgbClr val="000000"/>
              </a:solidFill>
              <a:cs typeface="Arial" charset="0"/>
            </a:endParaRPr>
          </a:p>
          <a:p>
            <a:r>
              <a:rPr lang="en-US" sz="3300" b="1" dirty="0">
                <a:solidFill>
                  <a:srgbClr val="C00000"/>
                </a:solidFill>
                <a:cs typeface="Arial" charset="0"/>
              </a:rPr>
              <a:t>Study Purpose: </a:t>
            </a:r>
            <a:r>
              <a:rPr lang="en-US" sz="3300" dirty="0">
                <a:solidFill>
                  <a:srgbClr val="000000"/>
                </a:solidFill>
                <a:cs typeface="Arial" charset="0"/>
              </a:rPr>
              <a:t>To </a:t>
            </a:r>
            <a:r>
              <a:rPr lang="en-US" sz="3300" dirty="0" smtClean="0">
                <a:solidFill>
                  <a:srgbClr val="000000"/>
                </a:solidFill>
                <a:cs typeface="Arial" charset="0"/>
              </a:rPr>
              <a:t>examine the utility of Holland’s typology and SCCT in predicting the transportation career intentions of high school students.</a:t>
            </a:r>
            <a:endParaRPr lang="en-US" sz="3300" dirty="0">
              <a:cs typeface="Arial" charset="0"/>
            </a:endParaRPr>
          </a:p>
          <a:p>
            <a:pPr>
              <a:lnSpc>
                <a:spcPts val="2661"/>
              </a:lnSpc>
              <a:buClr>
                <a:srgbClr val="CC0000"/>
              </a:buClr>
            </a:pPr>
            <a:r>
              <a:rPr lang="en-US" sz="3100" dirty="0">
                <a:solidFill>
                  <a:srgbClr val="000000"/>
                </a:solidFill>
                <a:cs typeface="Arial" charset="0"/>
              </a:rPr>
              <a:t>  </a:t>
            </a:r>
          </a:p>
          <a:p>
            <a:pPr>
              <a:lnSpc>
                <a:spcPts val="2661"/>
              </a:lnSpc>
              <a:buClr>
                <a:srgbClr val="CC0000"/>
              </a:buClr>
            </a:pPr>
            <a:endParaRPr lang="en-US" sz="3100" dirty="0">
              <a:cs typeface="Arial" charset="0"/>
            </a:endParaRPr>
          </a:p>
          <a:p>
            <a:pPr>
              <a:buClr>
                <a:srgbClr val="CC0000"/>
              </a:buClr>
            </a:pPr>
            <a:r>
              <a:rPr lang="en-US" sz="4100" b="1" dirty="0">
                <a:solidFill>
                  <a:srgbClr val="000000"/>
                </a:solidFill>
                <a:cs typeface="Times New Roman" pitchFamily="-108" charset="0"/>
              </a:rPr>
              <a:t>Methodology and Design</a:t>
            </a:r>
          </a:p>
          <a:p>
            <a:pPr marL="579408" indent="-579408">
              <a:buClr>
                <a:srgbClr val="CC0000"/>
              </a:buClr>
              <a:buFont typeface="Wingdings" pitchFamily="-108" charset="2"/>
              <a:buChar char="u"/>
            </a:pPr>
            <a:r>
              <a:rPr lang="en-US" sz="3300" b="1" dirty="0">
                <a:solidFill>
                  <a:srgbClr val="C00000"/>
                </a:solidFill>
                <a:cs typeface="Times New Roman" pitchFamily="-108" charset="0"/>
              </a:rPr>
              <a:t>Participants:</a:t>
            </a:r>
            <a:r>
              <a:rPr lang="en-US" sz="3300" b="1" dirty="0">
                <a:solidFill>
                  <a:srgbClr val="000000"/>
                </a:solidFill>
                <a:cs typeface="Times New Roman" pitchFamily="-108" charset="0"/>
              </a:rPr>
              <a:t> </a:t>
            </a:r>
            <a:r>
              <a:rPr lang="en-US" sz="3300" dirty="0">
                <a:solidFill>
                  <a:srgbClr val="000000"/>
                </a:solidFill>
                <a:cs typeface="Times New Roman" pitchFamily="-108" charset="0"/>
              </a:rPr>
              <a:t>After IRB approval, a sample </a:t>
            </a:r>
            <a:r>
              <a:rPr lang="en-US" sz="3300" dirty="0" smtClean="0">
                <a:solidFill>
                  <a:srgbClr val="000000"/>
                </a:solidFill>
                <a:cs typeface="Times New Roman" pitchFamily="-108" charset="0"/>
              </a:rPr>
              <a:t>of 156 high </a:t>
            </a:r>
            <a:r>
              <a:rPr lang="en-US" sz="3300" dirty="0">
                <a:solidFill>
                  <a:srgbClr val="000000"/>
                </a:solidFill>
                <a:cs typeface="Times New Roman" pitchFamily="-108" charset="0"/>
              </a:rPr>
              <a:t>school students from the </a:t>
            </a:r>
            <a:r>
              <a:rPr lang="en-US" sz="3300" dirty="0" smtClean="0">
                <a:solidFill>
                  <a:srgbClr val="000000"/>
                </a:solidFill>
                <a:cs typeface="Times New Roman" pitchFamily="-108" charset="0"/>
              </a:rPr>
              <a:t>Rocky Mountain region of the </a:t>
            </a:r>
            <a:r>
              <a:rPr lang="en-US" sz="3300" dirty="0">
                <a:solidFill>
                  <a:srgbClr val="000000"/>
                </a:solidFill>
                <a:cs typeface="Times New Roman" pitchFamily="-108" charset="0"/>
              </a:rPr>
              <a:t>U.S. completed </a:t>
            </a:r>
            <a:r>
              <a:rPr lang="en-US" sz="3300" dirty="0" smtClean="0">
                <a:solidFill>
                  <a:srgbClr val="000000"/>
                </a:solidFill>
                <a:cs typeface="Times New Roman" pitchFamily="-108" charset="0"/>
              </a:rPr>
              <a:t>a survey</a:t>
            </a:r>
            <a:r>
              <a:rPr lang="en-US" sz="3300" dirty="0">
                <a:solidFill>
                  <a:srgbClr val="000000"/>
                </a:solidFill>
                <a:cs typeface="Times New Roman" pitchFamily="-108" charset="0"/>
              </a:rPr>
              <a:t>. </a:t>
            </a:r>
            <a:r>
              <a:rPr lang="en-US" sz="3300" dirty="0" smtClean="0">
                <a:solidFill>
                  <a:srgbClr val="000000"/>
                </a:solidFill>
                <a:cs typeface="Times New Roman" pitchFamily="-108" charset="0"/>
              </a:rPr>
              <a:t>51.4% female (80), 48.6% male (76)</a:t>
            </a:r>
          </a:p>
          <a:p>
            <a:pPr marL="1158816" lvl="1" indent="-515030">
              <a:buClr>
                <a:srgbClr val="CC0000"/>
              </a:buClr>
              <a:buFont typeface="Wingdings" pitchFamily="2" charset="2"/>
              <a:buChar char="v"/>
            </a:pPr>
            <a:r>
              <a:rPr lang="en-US" sz="3300" dirty="0" smtClean="0">
                <a:solidFill>
                  <a:srgbClr val="000000"/>
                </a:solidFill>
                <a:cs typeface="Times New Roman" pitchFamily="-108" charset="0"/>
              </a:rPr>
              <a:t>57% Latina/o, 16% White/non-Latina/o, 8% Asian/Asian American, 6% African American, 4% biracial/multiracial, and 2% Native American</a:t>
            </a:r>
          </a:p>
          <a:p>
            <a:pPr marL="1158816" lvl="1" indent="-515030">
              <a:buClr>
                <a:srgbClr val="CC0000"/>
              </a:buClr>
              <a:buFont typeface="Wingdings" pitchFamily="2" charset="2"/>
              <a:buChar char="v"/>
            </a:pPr>
            <a:r>
              <a:rPr lang="en-US" sz="3300" dirty="0" smtClean="0">
                <a:solidFill>
                  <a:srgbClr val="000000"/>
                </a:solidFill>
                <a:cs typeface="Times New Roman" pitchFamily="-108" charset="0"/>
              </a:rPr>
              <a:t>33% </a:t>
            </a:r>
            <a:r>
              <a:rPr lang="en-US" sz="3300" dirty="0">
                <a:solidFill>
                  <a:srgbClr val="000000"/>
                </a:solidFill>
                <a:cs typeface="Times New Roman" pitchFamily="-108" charset="0"/>
              </a:rPr>
              <a:t>Freshmen, </a:t>
            </a:r>
            <a:r>
              <a:rPr lang="en-US" sz="3300" dirty="0" smtClean="0">
                <a:solidFill>
                  <a:srgbClr val="000000"/>
                </a:solidFill>
                <a:cs typeface="Times New Roman" pitchFamily="-108" charset="0"/>
              </a:rPr>
              <a:t>46% </a:t>
            </a:r>
            <a:r>
              <a:rPr lang="en-US" sz="3300" dirty="0">
                <a:solidFill>
                  <a:srgbClr val="000000"/>
                </a:solidFill>
                <a:cs typeface="Times New Roman" pitchFamily="-108" charset="0"/>
              </a:rPr>
              <a:t>Sophomore, </a:t>
            </a:r>
            <a:r>
              <a:rPr lang="en-US" sz="3300" dirty="0" smtClean="0">
                <a:solidFill>
                  <a:srgbClr val="000000"/>
                </a:solidFill>
                <a:cs typeface="Times New Roman" pitchFamily="-108" charset="0"/>
              </a:rPr>
              <a:t>10% </a:t>
            </a:r>
            <a:r>
              <a:rPr lang="en-US" sz="3300" dirty="0">
                <a:solidFill>
                  <a:srgbClr val="000000"/>
                </a:solidFill>
                <a:cs typeface="Times New Roman" pitchFamily="-108" charset="0"/>
              </a:rPr>
              <a:t>Juniors, 8</a:t>
            </a:r>
            <a:r>
              <a:rPr lang="en-US" sz="3300" dirty="0" smtClean="0">
                <a:solidFill>
                  <a:srgbClr val="000000"/>
                </a:solidFill>
                <a:cs typeface="Times New Roman" pitchFamily="-108" charset="0"/>
              </a:rPr>
              <a:t>% </a:t>
            </a:r>
            <a:r>
              <a:rPr lang="en-US" sz="3300" dirty="0">
                <a:solidFill>
                  <a:srgbClr val="000000"/>
                </a:solidFill>
                <a:cs typeface="Times New Roman" pitchFamily="-108" charset="0"/>
              </a:rPr>
              <a:t>Seniors</a:t>
            </a:r>
          </a:p>
          <a:p>
            <a:pPr marL="1158816" lvl="1" indent="-515030">
              <a:buClr>
                <a:srgbClr val="CC0000"/>
              </a:buClr>
              <a:buFont typeface="Wingdings" pitchFamily="2" charset="2"/>
              <a:buChar char="v"/>
            </a:pPr>
            <a:r>
              <a:rPr lang="en-US" sz="3300" dirty="0">
                <a:solidFill>
                  <a:srgbClr val="000000"/>
                </a:solidFill>
                <a:cs typeface="Times New Roman" pitchFamily="-108" charset="0"/>
              </a:rPr>
              <a:t>Average age = </a:t>
            </a:r>
            <a:r>
              <a:rPr lang="en-US" sz="3300" dirty="0" smtClean="0">
                <a:solidFill>
                  <a:srgbClr val="000000"/>
                </a:solidFill>
                <a:cs typeface="Times New Roman" pitchFamily="-108" charset="0"/>
              </a:rPr>
              <a:t>15.56 </a:t>
            </a:r>
            <a:r>
              <a:rPr lang="en-US" sz="3300" dirty="0">
                <a:solidFill>
                  <a:srgbClr val="000000"/>
                </a:solidFill>
                <a:cs typeface="Times New Roman" pitchFamily="-108" charset="0"/>
              </a:rPr>
              <a:t>years</a:t>
            </a:r>
          </a:p>
          <a:p>
            <a:pPr marL="1158816" lvl="1" indent="-515030">
              <a:buClr>
                <a:srgbClr val="CC0000"/>
              </a:buClr>
              <a:buFont typeface="Wingdings" pitchFamily="2" charset="2"/>
              <a:buChar char="v"/>
            </a:pPr>
            <a:r>
              <a:rPr lang="en-US" sz="3300" dirty="0">
                <a:solidFill>
                  <a:srgbClr val="000000"/>
                </a:solidFill>
                <a:cs typeface="Times New Roman" pitchFamily="-108" charset="0"/>
              </a:rPr>
              <a:t>All participants were enrolled in </a:t>
            </a:r>
            <a:r>
              <a:rPr lang="en-US" sz="3300" dirty="0" smtClean="0">
                <a:solidFill>
                  <a:srgbClr val="000000"/>
                </a:solidFill>
                <a:cs typeface="Times New Roman" pitchFamily="-108" charset="0"/>
              </a:rPr>
              <a:t>public high schools in the Rocky Mountain region of the U.S.</a:t>
            </a:r>
            <a:endParaRPr lang="en-US" sz="3300" dirty="0">
              <a:solidFill>
                <a:srgbClr val="000000"/>
              </a:solidFill>
              <a:cs typeface="Times New Roman" pitchFamily="-108" charset="0"/>
            </a:endParaRPr>
          </a:p>
          <a:p>
            <a:pPr marL="579408" indent="-579408">
              <a:lnSpc>
                <a:spcPts val="2661"/>
              </a:lnSpc>
              <a:buClr>
                <a:srgbClr val="CC0000"/>
              </a:buClr>
            </a:pPr>
            <a:r>
              <a:rPr lang="en-US" sz="3300" dirty="0">
                <a:solidFill>
                  <a:srgbClr val="000000"/>
                </a:solidFill>
                <a:cs typeface="Times New Roman" pitchFamily="-108" charset="0"/>
              </a:rPr>
              <a:t>  </a:t>
            </a:r>
          </a:p>
          <a:p>
            <a:pPr marL="579408" indent="-579408">
              <a:buClr>
                <a:srgbClr val="CC0000"/>
              </a:buClr>
              <a:buFont typeface="Wingdings" pitchFamily="-108" charset="2"/>
              <a:buChar char="u"/>
            </a:pPr>
            <a:r>
              <a:rPr lang="en-US" sz="3300" b="1" dirty="0">
                <a:solidFill>
                  <a:srgbClr val="C00000"/>
                </a:solidFill>
                <a:cs typeface="Times New Roman" pitchFamily="-108" charset="0"/>
              </a:rPr>
              <a:t>Measures: </a:t>
            </a:r>
            <a:r>
              <a:rPr lang="en-US" sz="3300" dirty="0">
                <a:cs typeface="Times New Roman" pitchFamily="-108" charset="0"/>
              </a:rPr>
              <a:t>Participants completed a paper-and-pencil </a:t>
            </a:r>
            <a:r>
              <a:rPr lang="en-US" sz="3300" dirty="0" smtClean="0">
                <a:cs typeface="Times New Roman" pitchFamily="-108" charset="0"/>
              </a:rPr>
              <a:t>or online survey</a:t>
            </a:r>
            <a:r>
              <a:rPr lang="en-US" sz="3300" dirty="0" smtClean="0">
                <a:solidFill>
                  <a:srgbClr val="000000"/>
                </a:solidFill>
                <a:cs typeface="Times New Roman" pitchFamily="-108" charset="0"/>
              </a:rPr>
              <a:t>. </a:t>
            </a:r>
            <a:r>
              <a:rPr lang="en-US" sz="3300" dirty="0">
                <a:cs typeface="Times New Roman" pitchFamily="-108" charset="0"/>
              </a:rPr>
              <a:t>The following instruments were administered in the survey:</a:t>
            </a:r>
            <a:endParaRPr lang="en-US" sz="3300" dirty="0">
              <a:solidFill>
                <a:srgbClr val="000000"/>
              </a:solidFill>
              <a:cs typeface="Times New Roman" pitchFamily="-108" charset="0"/>
            </a:endParaRPr>
          </a:p>
          <a:p>
            <a:pPr marL="1158816" lvl="1" indent="-515030">
              <a:buClr>
                <a:srgbClr val="CC0000"/>
              </a:buClr>
              <a:buFont typeface="Wingdings" pitchFamily="2" charset="2"/>
              <a:buChar char="v"/>
            </a:pPr>
            <a:r>
              <a:rPr lang="en-US" sz="3300" dirty="0" smtClean="0">
                <a:solidFill>
                  <a:srgbClr val="000000"/>
                </a:solidFill>
                <a:cs typeface="Times New Roman" pitchFamily="-108" charset="0"/>
              </a:rPr>
              <a:t>Learning Experiences Questionnaire (LEQ; </a:t>
            </a:r>
            <a:r>
              <a:rPr lang="en-US" sz="3300" dirty="0" err="1" smtClean="0">
                <a:solidFill>
                  <a:srgbClr val="000000"/>
                </a:solidFill>
                <a:cs typeface="Times New Roman" pitchFamily="-108" charset="0"/>
              </a:rPr>
              <a:t>Schaub</a:t>
            </a:r>
            <a:r>
              <a:rPr lang="en-US" sz="3300" dirty="0" smtClean="0">
                <a:solidFill>
                  <a:srgbClr val="000000"/>
                </a:solidFill>
                <a:cs typeface="Times New Roman" pitchFamily="-108" charset="0"/>
              </a:rPr>
              <a:t> &amp; </a:t>
            </a:r>
            <a:r>
              <a:rPr lang="en-US" sz="3300" dirty="0" err="1" smtClean="0">
                <a:solidFill>
                  <a:srgbClr val="000000"/>
                </a:solidFill>
                <a:cs typeface="Times New Roman" pitchFamily="-108" charset="0"/>
              </a:rPr>
              <a:t>Tokar</a:t>
            </a:r>
            <a:r>
              <a:rPr lang="en-US" sz="3300" dirty="0" smtClean="0">
                <a:solidFill>
                  <a:srgbClr val="000000"/>
                </a:solidFill>
                <a:cs typeface="Times New Roman" pitchFamily="-108" charset="0"/>
              </a:rPr>
              <a:t>, 2004)</a:t>
            </a:r>
            <a:endParaRPr lang="en-US" sz="3300" dirty="0">
              <a:solidFill>
                <a:srgbClr val="000000"/>
              </a:solidFill>
              <a:cs typeface="Times New Roman" pitchFamily="-108" charset="0"/>
            </a:endParaRPr>
          </a:p>
          <a:p>
            <a:pPr marL="1158816" lvl="1" indent="-515030">
              <a:buClr>
                <a:srgbClr val="CC0000"/>
              </a:buClr>
              <a:buFont typeface="Wingdings" pitchFamily="2" charset="2"/>
              <a:buChar char="v"/>
            </a:pPr>
            <a:r>
              <a:rPr lang="en-US" sz="3300" dirty="0" smtClean="0">
                <a:solidFill>
                  <a:srgbClr val="000000"/>
                </a:solidFill>
                <a:cs typeface="Times New Roman" pitchFamily="-108" charset="0"/>
              </a:rPr>
              <a:t>Self-Efficacy Questionnaire (SEQ; Lenox &amp; </a:t>
            </a:r>
            <a:r>
              <a:rPr lang="en-US" sz="3300" dirty="0" err="1" smtClean="0">
                <a:solidFill>
                  <a:srgbClr val="000000"/>
                </a:solidFill>
                <a:cs typeface="Times New Roman" pitchFamily="-108" charset="0"/>
              </a:rPr>
              <a:t>Subich</a:t>
            </a:r>
            <a:r>
              <a:rPr lang="en-US" sz="3300" dirty="0" smtClean="0">
                <a:solidFill>
                  <a:srgbClr val="000000"/>
                </a:solidFill>
                <a:cs typeface="Times New Roman" pitchFamily="-108" charset="0"/>
              </a:rPr>
              <a:t>, 1994)</a:t>
            </a:r>
            <a:endParaRPr lang="en-US" sz="3300" dirty="0">
              <a:solidFill>
                <a:srgbClr val="000000"/>
              </a:solidFill>
              <a:cs typeface="Times New Roman" pitchFamily="-108" charset="0"/>
            </a:endParaRPr>
          </a:p>
          <a:p>
            <a:pPr marL="1158816" lvl="1" indent="-515030">
              <a:buClr>
                <a:srgbClr val="CC0000"/>
              </a:buClr>
              <a:buFont typeface="Wingdings" pitchFamily="2" charset="2"/>
              <a:buChar char="v"/>
            </a:pPr>
            <a:r>
              <a:rPr lang="en-US" sz="3300" dirty="0" smtClean="0">
                <a:solidFill>
                  <a:srgbClr val="000000"/>
                </a:solidFill>
                <a:cs typeface="Times New Roman" pitchFamily="-108" charset="0"/>
              </a:rPr>
              <a:t>Outcome Expectations (Lopez &amp; Lent, 1992)</a:t>
            </a:r>
            <a:endParaRPr lang="en-US" sz="3300" dirty="0">
              <a:solidFill>
                <a:srgbClr val="000000"/>
              </a:solidFill>
              <a:cs typeface="Times New Roman" pitchFamily="-108" charset="0"/>
            </a:endParaRPr>
          </a:p>
          <a:p>
            <a:pPr marL="1158816" lvl="1" indent="-515030">
              <a:buClr>
                <a:srgbClr val="CC0000"/>
              </a:buClr>
              <a:buFont typeface="Wingdings" pitchFamily="2" charset="2"/>
              <a:buChar char="v"/>
            </a:pPr>
            <a:r>
              <a:rPr lang="en-US" sz="3300" dirty="0" smtClean="0">
                <a:solidFill>
                  <a:srgbClr val="000000"/>
                </a:solidFill>
                <a:cs typeface="Times New Roman" pitchFamily="-108" charset="0"/>
              </a:rPr>
              <a:t>Transportation Career Intentions </a:t>
            </a:r>
          </a:p>
          <a:p>
            <a:pPr marL="3476447" lvl="2" indent="-515030">
              <a:buClr>
                <a:srgbClr val="CC0000"/>
              </a:buClr>
              <a:buFont typeface="Wingdings" pitchFamily="2" charset="2"/>
              <a:buChar char="v"/>
            </a:pPr>
            <a:r>
              <a:rPr lang="en-US" sz="3300" dirty="0" smtClean="0">
                <a:solidFill>
                  <a:srgbClr val="000000"/>
                </a:solidFill>
                <a:cs typeface="Times New Roman" pitchFamily="-108" charset="0"/>
              </a:rPr>
              <a:t>Fortune 500 companies (</a:t>
            </a:r>
            <a:r>
              <a:rPr lang="en-US" sz="3300" dirty="0" err="1" smtClean="0">
                <a:solidFill>
                  <a:srgbClr val="000000"/>
                </a:solidFill>
                <a:cs typeface="Times New Roman" pitchFamily="-108" charset="0"/>
              </a:rPr>
              <a:t>Philbrick</a:t>
            </a:r>
            <a:r>
              <a:rPr lang="en-US" sz="3300" dirty="0" smtClean="0">
                <a:solidFill>
                  <a:srgbClr val="000000"/>
                </a:solidFill>
                <a:cs typeface="Times New Roman" pitchFamily="-108" charset="0"/>
              </a:rPr>
              <a:t> &amp; Sherry, 2004)</a:t>
            </a:r>
          </a:p>
          <a:p>
            <a:pPr marL="3476447" lvl="2" indent="-515030">
              <a:buClr>
                <a:srgbClr val="CC0000"/>
              </a:buClr>
              <a:buFont typeface="Wingdings" pitchFamily="2" charset="2"/>
              <a:buChar char="v"/>
            </a:pPr>
            <a:r>
              <a:rPr lang="en-US" sz="3300" dirty="0" smtClean="0">
                <a:solidFill>
                  <a:srgbClr val="000000"/>
                </a:solidFill>
                <a:cs typeface="Times New Roman" pitchFamily="-108" charset="0"/>
              </a:rPr>
              <a:t>Rating of how seriously would consider transportation career</a:t>
            </a:r>
          </a:p>
          <a:p>
            <a:pPr marL="3476447" lvl="2" indent="-515030">
              <a:buClr>
                <a:srgbClr val="CC0000"/>
              </a:buClr>
              <a:buFont typeface="Wingdings" pitchFamily="2" charset="2"/>
              <a:buChar char="v"/>
            </a:pPr>
            <a:r>
              <a:rPr lang="en-US" sz="3300" dirty="0" smtClean="0">
                <a:solidFill>
                  <a:srgbClr val="000000"/>
                </a:solidFill>
                <a:cs typeface="Times New Roman" pitchFamily="-108" charset="0"/>
              </a:rPr>
              <a:t>Rating of intention to pursue a transportation career</a:t>
            </a:r>
            <a:endParaRPr lang="en-US" sz="3300" dirty="0">
              <a:solidFill>
                <a:srgbClr val="000000"/>
              </a:solidFill>
              <a:cs typeface="Times New Roman" pitchFamily="-108" charset="0"/>
            </a:endParaRPr>
          </a:p>
          <a:p>
            <a:pPr>
              <a:buClr>
                <a:srgbClr val="CC0000"/>
              </a:buClr>
            </a:pPr>
            <a:endParaRPr lang="en-US" sz="3300" dirty="0">
              <a:solidFill>
                <a:srgbClr val="000000"/>
              </a:solidFill>
              <a:cs typeface="Times New Roman" pitchFamily="-108" charset="0"/>
            </a:endParaRPr>
          </a:p>
          <a:p>
            <a:pPr marL="537210" indent="-537210">
              <a:buClr>
                <a:srgbClr val="CC0000"/>
              </a:buClr>
              <a:buFont typeface="Wingdings" charset="2"/>
              <a:buChar char="u"/>
            </a:pPr>
            <a:r>
              <a:rPr lang="en-US" sz="3300" b="1" dirty="0" smtClean="0">
                <a:solidFill>
                  <a:srgbClr val="C00000"/>
                </a:solidFill>
                <a:cs typeface="Times New Roman" pitchFamily="-108" charset="0"/>
              </a:rPr>
              <a:t>Data Analysis Plan:</a:t>
            </a:r>
            <a:r>
              <a:rPr lang="en-US" sz="3300" b="1" dirty="0" smtClean="0">
                <a:solidFill>
                  <a:schemeClr val="accent2"/>
                </a:solidFill>
                <a:cs typeface="Times New Roman" pitchFamily="-108" charset="0"/>
              </a:rPr>
              <a:t> </a:t>
            </a:r>
            <a:r>
              <a:rPr lang="en-US" sz="3300" dirty="0" smtClean="0">
                <a:cs typeface="Times New Roman" pitchFamily="-108" charset="0"/>
              </a:rPr>
              <a:t>Structural equation modeling was used to examine fit of a hypothesized model informed by SCCT. Learning experiences predicted self-efficacy and outcome expectations. Self-efficacy and outcome expectations predicted intentions. The comparative fit index (CFI)</a:t>
            </a:r>
            <a:r>
              <a:rPr lang="en-US" sz="3300" dirty="0">
                <a:cs typeface="Times New Roman" pitchFamily="-108" charset="0"/>
              </a:rPr>
              <a:t> </a:t>
            </a:r>
            <a:r>
              <a:rPr lang="en-US" sz="3300" dirty="0" smtClean="0">
                <a:cs typeface="Times New Roman" pitchFamily="-108" charset="0"/>
              </a:rPr>
              <a:t>and root mean square error of approximation (RMSEA) were used to assess model fit. CFI values ≥ .95 and RMSEA values ≤ .08 have been described as indicators of good model fit (Hu &amp; </a:t>
            </a:r>
            <a:r>
              <a:rPr lang="en-US" sz="3300" dirty="0" err="1" smtClean="0">
                <a:cs typeface="Times New Roman" pitchFamily="-108" charset="0"/>
              </a:rPr>
              <a:t>Bentler</a:t>
            </a:r>
            <a:r>
              <a:rPr lang="en-US" sz="3300" dirty="0" smtClean="0">
                <a:cs typeface="Times New Roman" pitchFamily="-108" charset="0"/>
              </a:rPr>
              <a:t>, 1999). </a:t>
            </a:r>
            <a:endParaRPr lang="en-US" sz="3300" b="1" dirty="0">
              <a:solidFill>
                <a:srgbClr val="000000"/>
              </a:solidFill>
              <a:cs typeface="Times New Roman" pitchFamily="-108" charset="0"/>
            </a:endParaRPr>
          </a:p>
        </p:txBody>
      </p:sp>
      <p:sp>
        <p:nvSpPr>
          <p:cNvPr id="2053" name="Text Box 5"/>
          <p:cNvSpPr txBox="1">
            <a:spLocks noChangeArrowheads="1"/>
          </p:cNvSpPr>
          <p:nvPr/>
        </p:nvSpPr>
        <p:spPr bwMode="auto">
          <a:xfrm>
            <a:off x="33417515" y="5147736"/>
            <a:ext cx="15637507" cy="27669066"/>
          </a:xfrm>
          <a:prstGeom prst="rect">
            <a:avLst/>
          </a:prstGeom>
          <a:noFill/>
          <a:ln w="9525">
            <a:noFill/>
            <a:miter lim="800000"/>
            <a:headEnd/>
            <a:tailEnd/>
          </a:ln>
        </p:spPr>
        <p:txBody>
          <a:bodyPr lIns="257454" tIns="643634" rIns="257454" bIns="64363"/>
          <a:lstStyle/>
          <a:p>
            <a:endParaRPr lang="en-US" sz="3100" b="1" dirty="0">
              <a:solidFill>
                <a:srgbClr val="000000"/>
              </a:solidFill>
            </a:endParaRPr>
          </a:p>
        </p:txBody>
      </p:sp>
      <p:sp>
        <p:nvSpPr>
          <p:cNvPr id="2054" name="Text Box 6"/>
          <p:cNvSpPr txBox="1">
            <a:spLocks noChangeArrowheads="1"/>
          </p:cNvSpPr>
          <p:nvPr/>
        </p:nvSpPr>
        <p:spPr bwMode="auto">
          <a:xfrm>
            <a:off x="17602200" y="24612605"/>
            <a:ext cx="6400800" cy="1036209"/>
          </a:xfrm>
          <a:prstGeom prst="rect">
            <a:avLst/>
          </a:prstGeom>
          <a:noFill/>
          <a:ln w="9525">
            <a:noFill/>
            <a:miter lim="800000"/>
            <a:headEnd/>
            <a:tailEnd/>
          </a:ln>
        </p:spPr>
        <p:txBody>
          <a:bodyPr lIns="96553" tIns="48274" rIns="96553" bIns="48274">
            <a:spAutoFit/>
          </a:bodyPr>
          <a:lstStyle/>
          <a:p>
            <a:pPr algn="ctr"/>
            <a:endParaRPr lang="en-US" sz="6100" b="1" dirty="0">
              <a:solidFill>
                <a:srgbClr val="FFFFFF"/>
              </a:solidFill>
              <a:latin typeface="Arial Unicode MS" pitchFamily="-108" charset="0"/>
            </a:endParaRPr>
          </a:p>
        </p:txBody>
      </p:sp>
      <p:sp>
        <p:nvSpPr>
          <p:cNvPr id="2055" name="Text Box 7"/>
          <p:cNvSpPr txBox="1">
            <a:spLocks noChangeArrowheads="1"/>
          </p:cNvSpPr>
          <p:nvPr/>
        </p:nvSpPr>
        <p:spPr bwMode="auto">
          <a:xfrm>
            <a:off x="33070800" y="5019040"/>
            <a:ext cx="17602200" cy="29728160"/>
          </a:xfrm>
          <a:prstGeom prst="rect">
            <a:avLst/>
          </a:prstGeom>
          <a:noFill/>
          <a:ln w="9525">
            <a:noFill/>
            <a:miter lim="800000"/>
            <a:headEnd/>
            <a:tailEnd/>
          </a:ln>
        </p:spPr>
        <p:txBody>
          <a:bodyPr lIns="257454" tIns="643634" rIns="257454" bIns="64363"/>
          <a:lstStyle/>
          <a:p>
            <a:r>
              <a:rPr lang="en-US" sz="4100" b="1" dirty="0" smtClean="0">
                <a:solidFill>
                  <a:srgbClr val="000000"/>
                </a:solidFill>
                <a:cs typeface="Times New Roman" pitchFamily="-108" charset="0"/>
              </a:rPr>
              <a:t>Discussion</a:t>
            </a:r>
            <a:endParaRPr lang="en-US" sz="4100" b="1" dirty="0">
              <a:solidFill>
                <a:srgbClr val="000000"/>
              </a:solidFill>
              <a:cs typeface="Times New Roman" pitchFamily="-108" charset="0"/>
            </a:endParaRPr>
          </a:p>
          <a:p>
            <a:pPr>
              <a:spcAft>
                <a:spcPts val="1014"/>
              </a:spcAft>
              <a:buClr>
                <a:srgbClr val="CC0000"/>
              </a:buClr>
            </a:pPr>
            <a:endParaRPr lang="en-US" sz="3100" dirty="0">
              <a:solidFill>
                <a:srgbClr val="000000"/>
              </a:solidFill>
              <a:cs typeface="Arial" charset="0"/>
            </a:endParaRPr>
          </a:p>
          <a:p>
            <a:pPr lvl="0">
              <a:buClr>
                <a:srgbClr val="CC0000"/>
              </a:buClr>
            </a:pPr>
            <a:r>
              <a:rPr lang="en-US" sz="3300" b="1" dirty="0" smtClean="0">
                <a:solidFill>
                  <a:srgbClr val="C00000"/>
                </a:solidFill>
                <a:cs typeface="Arial" charset="0"/>
              </a:rPr>
              <a:t>Summary of Results</a:t>
            </a:r>
            <a:endParaRPr lang="en-US" sz="3300" b="1" dirty="0">
              <a:solidFill>
                <a:srgbClr val="C00000"/>
              </a:solidFill>
              <a:cs typeface="Arial" charset="0"/>
            </a:endParaRPr>
          </a:p>
          <a:p>
            <a:pPr marL="537210" indent="-537210">
              <a:buClr>
                <a:srgbClr val="CC0000"/>
              </a:buClr>
              <a:buFont typeface="Wingdings" charset="2"/>
              <a:buChar char="u"/>
            </a:pPr>
            <a:r>
              <a:rPr lang="en-US" sz="3300" dirty="0" smtClean="0">
                <a:cs typeface="Arial" charset="0"/>
              </a:rPr>
              <a:t>Hypotheses were partially supported in the present study.</a:t>
            </a:r>
            <a:endParaRPr lang="en-US" sz="3300" dirty="0">
              <a:cs typeface="Arial" charset="0"/>
            </a:endParaRPr>
          </a:p>
          <a:p>
            <a:pPr marL="537210" indent="-537210">
              <a:buClr>
                <a:srgbClr val="CC0000"/>
              </a:buClr>
              <a:buFont typeface="Wingdings" charset="2"/>
              <a:buChar char="u"/>
            </a:pPr>
            <a:r>
              <a:rPr lang="en-US" sz="3300" dirty="0" smtClean="0">
                <a:cs typeface="Arial" charset="0"/>
              </a:rPr>
              <a:t>While transportation career outcome expectations predicted transportation career intentions in each model, other social cognitive variables measuring Holland career typologies did not.</a:t>
            </a:r>
            <a:endParaRPr lang="en-US" sz="3300" dirty="0">
              <a:cs typeface="Arial" charset="0"/>
            </a:endParaRPr>
          </a:p>
          <a:p>
            <a:pPr marL="537210" indent="-537210">
              <a:buClr>
                <a:srgbClr val="CC0000"/>
              </a:buClr>
              <a:buFont typeface="Wingdings" charset="2"/>
              <a:buChar char="u"/>
            </a:pPr>
            <a:r>
              <a:rPr lang="en-US" sz="3300" dirty="0" smtClean="0">
                <a:cs typeface="Arial" charset="0"/>
              </a:rPr>
              <a:t>Unexpectedly, only the Conventional model did not exhibit adequate fit to the data, although Conventional self-efficacy did predict outcome expectations.</a:t>
            </a:r>
            <a:endParaRPr lang="en-US" sz="3300" dirty="0">
              <a:cs typeface="Arial" charset="0"/>
            </a:endParaRPr>
          </a:p>
          <a:p>
            <a:pPr>
              <a:spcAft>
                <a:spcPts val="1014"/>
              </a:spcAft>
              <a:buClr>
                <a:srgbClr val="CC0000"/>
              </a:buClr>
            </a:pPr>
            <a:endParaRPr lang="en-US" sz="3100" dirty="0">
              <a:solidFill>
                <a:srgbClr val="000000"/>
              </a:solidFill>
              <a:cs typeface="Arial" charset="0"/>
            </a:endParaRPr>
          </a:p>
          <a:p>
            <a:pPr lvl="0">
              <a:buClr>
                <a:srgbClr val="CC0000"/>
              </a:buClr>
            </a:pPr>
            <a:r>
              <a:rPr lang="en-US" sz="3300" b="1" dirty="0" smtClean="0">
                <a:solidFill>
                  <a:srgbClr val="C00000"/>
                </a:solidFill>
                <a:cs typeface="Arial" charset="0"/>
              </a:rPr>
              <a:t>Implications</a:t>
            </a:r>
            <a:endParaRPr lang="en-US" sz="3300" b="1" dirty="0">
              <a:solidFill>
                <a:srgbClr val="C00000"/>
              </a:solidFill>
              <a:cs typeface="Arial" charset="0"/>
            </a:endParaRPr>
          </a:p>
          <a:p>
            <a:pPr marL="537210" indent="-537210">
              <a:buClr>
                <a:srgbClr val="CC0000"/>
              </a:buClr>
              <a:buFont typeface="Wingdings" charset="2"/>
              <a:buChar char="u"/>
            </a:pPr>
            <a:r>
              <a:rPr lang="en-US" sz="3300" dirty="0" smtClean="0">
                <a:cs typeface="Arial" charset="0"/>
              </a:rPr>
              <a:t>Outcome expectations are a robust predictor of transportation career intentions across Holland typologies.</a:t>
            </a:r>
            <a:endParaRPr lang="en-US" sz="3300" dirty="0">
              <a:cs typeface="Arial" charset="0"/>
            </a:endParaRPr>
          </a:p>
          <a:p>
            <a:pPr marL="537210" indent="-537210">
              <a:buClr>
                <a:srgbClr val="CC0000"/>
              </a:buClr>
              <a:buFont typeface="Wingdings" charset="2"/>
              <a:buChar char="u"/>
            </a:pPr>
            <a:r>
              <a:rPr lang="en-US" sz="3300" dirty="0" smtClean="0">
                <a:cs typeface="Arial" charset="0"/>
              </a:rPr>
              <a:t>Holland typologies may not be as useful a predictor of transportation career intentions among high school students.</a:t>
            </a:r>
            <a:endParaRPr lang="en-US" sz="3300" dirty="0">
              <a:cs typeface="Arial" charset="0"/>
            </a:endParaRPr>
          </a:p>
          <a:p>
            <a:pPr marL="537210" indent="-537210">
              <a:buClr>
                <a:srgbClr val="CC0000"/>
              </a:buClr>
              <a:buFont typeface="Wingdings" charset="2"/>
              <a:buChar char="u"/>
            </a:pPr>
            <a:r>
              <a:rPr lang="en-US" sz="3300" dirty="0" smtClean="0">
                <a:cs typeface="Arial" charset="0"/>
              </a:rPr>
              <a:t>Recruitment strategies that address possibly beneficial financial (earning an attractive salary), interpersonal (respect from others), and emotional outcomes (feeling good about oneself) of pursuing a transportation career may be useful with high school students.</a:t>
            </a:r>
            <a:endParaRPr lang="en-US" sz="3300" dirty="0">
              <a:cs typeface="Arial" charset="0"/>
            </a:endParaRPr>
          </a:p>
          <a:p>
            <a:pPr marL="537210" indent="-537210">
              <a:buClr>
                <a:srgbClr val="CC0000"/>
              </a:buClr>
              <a:buFont typeface="Wingdings" charset="2"/>
              <a:buChar char="u"/>
            </a:pPr>
            <a:endParaRPr lang="en-US" sz="3300" dirty="0">
              <a:cs typeface="Arial" charset="0"/>
            </a:endParaRPr>
          </a:p>
          <a:p>
            <a:pPr>
              <a:spcAft>
                <a:spcPts val="1014"/>
              </a:spcAft>
              <a:buClr>
                <a:srgbClr val="CC0000"/>
              </a:buClr>
            </a:pPr>
            <a:endParaRPr lang="en-US" sz="3100" dirty="0">
              <a:solidFill>
                <a:srgbClr val="000000"/>
              </a:solidFill>
              <a:cs typeface="Arial" charset="0"/>
            </a:endParaRPr>
          </a:p>
          <a:p>
            <a:pPr lvl="0">
              <a:buClr>
                <a:srgbClr val="CC0000"/>
              </a:buClr>
            </a:pPr>
            <a:r>
              <a:rPr lang="en-US" sz="3300" b="1" dirty="0" smtClean="0">
                <a:solidFill>
                  <a:srgbClr val="C00000"/>
                </a:solidFill>
                <a:cs typeface="Arial" charset="0"/>
              </a:rPr>
              <a:t>Future Directions</a:t>
            </a:r>
            <a:endParaRPr lang="en-US" sz="3300" b="1" dirty="0">
              <a:solidFill>
                <a:srgbClr val="C00000"/>
              </a:solidFill>
              <a:cs typeface="Arial" charset="0"/>
            </a:endParaRPr>
          </a:p>
          <a:p>
            <a:pPr marL="537210" lvl="0" indent="-537210">
              <a:buClr>
                <a:srgbClr val="CC0000"/>
              </a:buClr>
              <a:buFont typeface="Wingdings" charset="2"/>
              <a:buChar char="u"/>
            </a:pPr>
            <a:r>
              <a:rPr lang="en-US" sz="3300" dirty="0">
                <a:solidFill>
                  <a:prstClr val="black"/>
                </a:solidFill>
                <a:cs typeface="Arial" charset="0"/>
              </a:rPr>
              <a:t>Plan to collect </a:t>
            </a:r>
            <a:r>
              <a:rPr lang="en-US" sz="3300" dirty="0" smtClean="0">
                <a:solidFill>
                  <a:prstClr val="black"/>
                </a:solidFill>
                <a:cs typeface="Arial" charset="0"/>
              </a:rPr>
              <a:t>additional data with high school students to increase overall sample size.</a:t>
            </a:r>
            <a:endParaRPr lang="en-US" sz="3300" dirty="0">
              <a:solidFill>
                <a:prstClr val="black"/>
              </a:solidFill>
              <a:cs typeface="Arial" charset="0"/>
            </a:endParaRPr>
          </a:p>
          <a:p>
            <a:pPr marL="537210" lvl="0" indent="-537210">
              <a:buClr>
                <a:srgbClr val="CC0000"/>
              </a:buClr>
              <a:buFont typeface="Wingdings" charset="2"/>
              <a:buChar char="u"/>
            </a:pPr>
            <a:r>
              <a:rPr lang="en-US" sz="3300" dirty="0" smtClean="0">
                <a:solidFill>
                  <a:prstClr val="black"/>
                </a:solidFill>
                <a:cs typeface="Arial" charset="0"/>
              </a:rPr>
              <a:t>May develop instruments to assess learning experiences and self-efficacy specific to transportation careers.</a:t>
            </a:r>
            <a:endParaRPr lang="en-US" sz="3300" dirty="0">
              <a:solidFill>
                <a:prstClr val="black"/>
              </a:solidFill>
              <a:cs typeface="Arial" charset="0"/>
            </a:endParaRPr>
          </a:p>
          <a:p>
            <a:pPr marL="537210" lvl="0" indent="-537210">
              <a:buClr>
                <a:srgbClr val="CC0000"/>
              </a:buClr>
              <a:buFont typeface="Wingdings" charset="2"/>
              <a:buChar char="u"/>
            </a:pPr>
            <a:r>
              <a:rPr lang="en-US" sz="3300" dirty="0" smtClean="0">
                <a:solidFill>
                  <a:prstClr val="black"/>
                </a:solidFill>
                <a:cs typeface="Arial" charset="0"/>
              </a:rPr>
              <a:t>May determine outcome expectations for more specific careers in transportation.</a:t>
            </a:r>
            <a:endParaRPr lang="en-US" sz="3300" dirty="0">
              <a:solidFill>
                <a:prstClr val="black"/>
              </a:solidFill>
              <a:cs typeface="Arial" charset="0"/>
            </a:endParaRPr>
          </a:p>
          <a:p>
            <a:pPr marL="579408" indent="-579408">
              <a:spcAft>
                <a:spcPts val="1014"/>
              </a:spcAft>
              <a:buClr>
                <a:srgbClr val="CC0000"/>
              </a:buClr>
            </a:pPr>
            <a:endParaRPr lang="en-US" sz="4100" b="1" dirty="0">
              <a:solidFill>
                <a:srgbClr val="000000"/>
              </a:solidFill>
              <a:cs typeface="Times New Roman" pitchFamily="-108" charset="0"/>
            </a:endParaRPr>
          </a:p>
          <a:p>
            <a:pPr marL="579408" indent="-579408">
              <a:spcAft>
                <a:spcPts val="1014"/>
              </a:spcAft>
              <a:buClr>
                <a:srgbClr val="CC0000"/>
              </a:buClr>
            </a:pPr>
            <a:endParaRPr lang="en-US" sz="4100" b="1" dirty="0" smtClean="0">
              <a:solidFill>
                <a:srgbClr val="000000"/>
              </a:solidFill>
              <a:cs typeface="Times New Roman" pitchFamily="-108" charset="0"/>
            </a:endParaRPr>
          </a:p>
          <a:p>
            <a:pPr marL="579408" indent="-579408">
              <a:spcAft>
                <a:spcPts val="1014"/>
              </a:spcAft>
              <a:buClr>
                <a:srgbClr val="CC0000"/>
              </a:buClr>
            </a:pPr>
            <a:r>
              <a:rPr lang="en-US" sz="4100" b="1" dirty="0" smtClean="0">
                <a:solidFill>
                  <a:srgbClr val="000000"/>
                </a:solidFill>
                <a:cs typeface="Times New Roman" pitchFamily="-108" charset="0"/>
              </a:rPr>
              <a:t>References</a:t>
            </a:r>
            <a:endParaRPr lang="en-US" sz="4100" b="1" dirty="0">
              <a:solidFill>
                <a:srgbClr val="000000"/>
              </a:solidFill>
              <a:cs typeface="Times New Roman" pitchFamily="-108" charset="0"/>
            </a:endParaRPr>
          </a:p>
          <a:p>
            <a:r>
              <a:rPr lang="en-US" sz="2800" dirty="0"/>
              <a:t>Holland, J. L. (1997). </a:t>
            </a:r>
            <a:r>
              <a:rPr lang="en-US" sz="2800" i="1" dirty="0"/>
              <a:t>Making vocational choices: A theory of vocational personalities and work </a:t>
            </a:r>
            <a:r>
              <a:rPr lang="en-US" sz="2800" i="1" dirty="0" smtClean="0"/>
              <a:t>environments	</a:t>
            </a:r>
            <a:r>
              <a:rPr lang="en-US" sz="2800" dirty="0" smtClean="0"/>
              <a:t>(</a:t>
            </a:r>
            <a:r>
              <a:rPr lang="en-US" sz="2800" dirty="0"/>
              <a:t>3rd. ed.). Odessa, FL: Psychological Assessment Resources</a:t>
            </a:r>
            <a:r>
              <a:rPr lang="en-US" sz="2800" dirty="0" smtClean="0"/>
              <a:t>.</a:t>
            </a:r>
          </a:p>
          <a:p>
            <a:r>
              <a:rPr lang="en-US" sz="2800" dirty="0"/>
              <a:t>Hu, L. T., &amp; </a:t>
            </a:r>
            <a:r>
              <a:rPr lang="en-US" sz="2800" dirty="0" err="1"/>
              <a:t>Bentler</a:t>
            </a:r>
            <a:r>
              <a:rPr lang="en-US" sz="2800" dirty="0"/>
              <a:t>, P. M. (1999). Cutoff criteria for fit indexes in covariance structure analysis: Conventional </a:t>
            </a:r>
            <a:r>
              <a:rPr lang="en-US" sz="2800" dirty="0" smtClean="0"/>
              <a:t>	criteria </a:t>
            </a:r>
            <a:r>
              <a:rPr lang="en-US" sz="2800" dirty="0"/>
              <a:t>versus new alternatives. </a:t>
            </a:r>
            <a:r>
              <a:rPr lang="en-US" sz="2800" i="1" dirty="0"/>
              <a:t>Structural Equation Modeling: A Multidisciplinary Journal</a:t>
            </a:r>
            <a:r>
              <a:rPr lang="en-US" sz="2800" dirty="0"/>
              <a:t>, </a:t>
            </a:r>
            <a:r>
              <a:rPr lang="en-US" sz="2800" i="1" dirty="0"/>
              <a:t>6</a:t>
            </a:r>
            <a:r>
              <a:rPr lang="en-US" sz="2800" dirty="0"/>
              <a:t>, 1-55. </a:t>
            </a:r>
            <a:r>
              <a:rPr lang="en-US" sz="2800" dirty="0" err="1"/>
              <a:t>doi</a:t>
            </a:r>
            <a:r>
              <a:rPr lang="en-US" sz="2800" dirty="0"/>
              <a:t>: </a:t>
            </a:r>
            <a:r>
              <a:rPr lang="en-US" sz="2800" dirty="0" smtClean="0"/>
              <a:t>	10.1080/10705519909540118</a:t>
            </a:r>
          </a:p>
          <a:p>
            <a:r>
              <a:rPr lang="en-US" sz="2800" dirty="0"/>
              <a:t>Lenox, R. A., &amp; </a:t>
            </a:r>
            <a:r>
              <a:rPr lang="en-US" sz="2800" dirty="0" err="1"/>
              <a:t>Subich</a:t>
            </a:r>
            <a:r>
              <a:rPr lang="en-US" sz="2800" dirty="0"/>
              <a:t>, L. M. (1994). The Relationship Between Self‐Efficacy Beliefs and Inventoried </a:t>
            </a:r>
            <a:r>
              <a:rPr lang="en-US" sz="2800" dirty="0" smtClean="0"/>
              <a:t>	Vocational </a:t>
            </a:r>
            <a:r>
              <a:rPr lang="en-US" sz="2800" dirty="0"/>
              <a:t>Interests. </a:t>
            </a:r>
            <a:r>
              <a:rPr lang="en-US" sz="2800" i="1" dirty="0"/>
              <a:t>The Career Development </a:t>
            </a:r>
            <a:r>
              <a:rPr lang="en-US" sz="2800" i="1" dirty="0" smtClean="0"/>
              <a:t>Quarterly</a:t>
            </a:r>
            <a:r>
              <a:rPr lang="en-US" sz="2800" dirty="0" smtClean="0"/>
              <a:t>,</a:t>
            </a:r>
            <a:r>
              <a:rPr lang="en-US" sz="2800" i="1" dirty="0" smtClean="0"/>
              <a:t>42</a:t>
            </a:r>
            <a:r>
              <a:rPr lang="en-US" sz="2800" dirty="0" smtClean="0"/>
              <a:t>, </a:t>
            </a:r>
            <a:r>
              <a:rPr lang="en-US" sz="2800" dirty="0"/>
              <a:t>302-313.</a:t>
            </a:r>
          </a:p>
          <a:p>
            <a:r>
              <a:rPr lang="en-US" sz="2800" dirty="0"/>
              <a:t>Lent, R. W., Brown, S. D., &amp; Hackett, G. (2000). Contextual supports and barriers to career choice: A social </a:t>
            </a:r>
            <a:r>
              <a:rPr lang="en-US" sz="2800" dirty="0" smtClean="0"/>
              <a:t>	cognitive </a:t>
            </a:r>
            <a:r>
              <a:rPr lang="en-US" sz="2800" dirty="0"/>
              <a:t>analysis. </a:t>
            </a:r>
            <a:r>
              <a:rPr lang="en-US" sz="2800" i="1" dirty="0"/>
              <a:t>Journal of Counseling Psychology, 47</a:t>
            </a:r>
            <a:r>
              <a:rPr lang="en-US" sz="2800" dirty="0"/>
              <a:t>, 36-49. doi:10.1037//0022-0167.47.1.36</a:t>
            </a:r>
          </a:p>
          <a:p>
            <a:r>
              <a:rPr lang="en-US" sz="2800" dirty="0"/>
              <a:t>Lent, R. W., Brown, S. D., &amp; Hackett, G. (1994). Toward a unifying social cognitive theory of career and </a:t>
            </a:r>
            <a:r>
              <a:rPr lang="en-US" sz="2800" dirty="0" smtClean="0"/>
              <a:t>	academic </a:t>
            </a:r>
            <a:r>
              <a:rPr lang="en-US" sz="2800" dirty="0"/>
              <a:t>interest, choice, and performance. </a:t>
            </a:r>
            <a:r>
              <a:rPr lang="en-US" sz="2800" i="1" dirty="0"/>
              <a:t>Journal of Vocational Behavior, 45</a:t>
            </a:r>
            <a:r>
              <a:rPr lang="en-US" sz="2800" dirty="0"/>
              <a:t>, 79-122. </a:t>
            </a:r>
            <a:r>
              <a:rPr lang="en-US" sz="2800" dirty="0" smtClean="0"/>
              <a:t>	doi:10.1006/jvbe.1994.1027</a:t>
            </a:r>
          </a:p>
          <a:p>
            <a:r>
              <a:rPr lang="en-US" sz="2800" dirty="0"/>
              <a:t>Lopez, F. G., &amp; Lent, R. W. (1992). Sources of mathematics self‐efficacy in high school </a:t>
            </a:r>
            <a:r>
              <a:rPr lang="en-US" sz="2800" dirty="0" smtClean="0"/>
              <a:t>students</a:t>
            </a:r>
            <a:r>
              <a:rPr lang="en-US" sz="2800" dirty="0"/>
              <a:t>. </a:t>
            </a:r>
            <a:r>
              <a:rPr lang="en-US" sz="2800" i="1" dirty="0"/>
              <a:t>The </a:t>
            </a:r>
            <a:r>
              <a:rPr lang="en-US" sz="2800" i="1"/>
              <a:t>Career </a:t>
            </a:r>
            <a:r>
              <a:rPr lang="en-US" sz="2800" i="1" smtClean="0"/>
              <a:t>	Development </a:t>
            </a:r>
            <a:r>
              <a:rPr lang="en-US" sz="2800" i="1" dirty="0"/>
              <a:t>Quarterly</a:t>
            </a:r>
            <a:r>
              <a:rPr lang="en-US" sz="2800" dirty="0"/>
              <a:t>, </a:t>
            </a:r>
            <a:r>
              <a:rPr lang="en-US" sz="2800" i="1" dirty="0"/>
              <a:t>41</a:t>
            </a:r>
            <a:r>
              <a:rPr lang="en-US" sz="2800" dirty="0"/>
              <a:t>, 3-12</a:t>
            </a:r>
            <a:r>
              <a:rPr lang="en-US" sz="2800" dirty="0" smtClean="0"/>
              <a:t>.</a:t>
            </a:r>
            <a:endParaRPr lang="en-US" sz="2800" dirty="0"/>
          </a:p>
          <a:p>
            <a:pPr lvl="0"/>
            <a:r>
              <a:rPr lang="en-US" sz="2800" dirty="0" err="1"/>
              <a:t>Philbrick</a:t>
            </a:r>
            <a:r>
              <a:rPr lang="en-US" sz="2800" dirty="0"/>
              <a:t>, K. E., &amp; Sherry, P. Perceptions of the Intermodal Transportation Industry Related to Recruitment </a:t>
            </a:r>
            <a:r>
              <a:rPr lang="en-US" sz="2800" dirty="0" smtClean="0"/>
              <a:t>	and </a:t>
            </a:r>
            <a:r>
              <a:rPr lang="en-US" sz="2800" dirty="0"/>
              <a:t>Retention of Human Resources. National Center for Intermodal Transportation. Mississippi, MS, </a:t>
            </a:r>
            <a:r>
              <a:rPr lang="en-US" sz="2800" dirty="0" smtClean="0"/>
              <a:t>	2004</a:t>
            </a:r>
            <a:r>
              <a:rPr lang="en-US" sz="2800" dirty="0"/>
              <a:t>.</a:t>
            </a:r>
          </a:p>
          <a:p>
            <a:r>
              <a:rPr lang="en-US" sz="2800" dirty="0" err="1"/>
              <a:t>Schaub</a:t>
            </a:r>
            <a:r>
              <a:rPr lang="en-US" sz="2800" dirty="0"/>
              <a:t>, M., &amp; </a:t>
            </a:r>
            <a:r>
              <a:rPr lang="en-US" sz="2800" dirty="0" err="1"/>
              <a:t>Tokar</a:t>
            </a:r>
            <a:r>
              <a:rPr lang="en-US" sz="2800" dirty="0"/>
              <a:t>, D. M. (2005). The role of personality and learning experiences in social cognitive </a:t>
            </a:r>
            <a:r>
              <a:rPr lang="en-US" sz="2800" dirty="0" smtClean="0"/>
              <a:t>	career </a:t>
            </a:r>
            <a:r>
              <a:rPr lang="en-US" sz="2800" dirty="0"/>
              <a:t>theory. </a:t>
            </a:r>
            <a:r>
              <a:rPr lang="en-US" sz="2800" i="1" dirty="0"/>
              <a:t>Journal of Vocational Behavior, 66</a:t>
            </a:r>
            <a:r>
              <a:rPr lang="en-US" sz="2800" dirty="0"/>
              <a:t>, 304-325. </a:t>
            </a:r>
            <a:r>
              <a:rPr lang="en-US" sz="2800" dirty="0" smtClean="0"/>
              <a:t>doi:10.1016/j.jvb.2004.09.005</a:t>
            </a:r>
          </a:p>
          <a:p>
            <a:r>
              <a:rPr lang="en-US" sz="2800" dirty="0" err="1"/>
              <a:t>Sheu</a:t>
            </a:r>
            <a:r>
              <a:rPr lang="en-US" sz="2800" dirty="0"/>
              <a:t>, H. B., Lent, R. W., Brown, S. D., Miller, M. J., Hennessy, K. D., &amp; Duffy, R. D. (2010). Testing the </a:t>
            </a:r>
            <a:r>
              <a:rPr lang="en-US" sz="2800" dirty="0" smtClean="0"/>
              <a:t>	choice </a:t>
            </a:r>
            <a:r>
              <a:rPr lang="en-US" sz="2800" dirty="0"/>
              <a:t>model of social cognitive career theory across Holland themes: A meta-analytic path </a:t>
            </a:r>
            <a:r>
              <a:rPr lang="en-US" sz="2800" dirty="0" smtClean="0"/>
              <a:t>	analysis</a:t>
            </a:r>
            <a:r>
              <a:rPr lang="en-US" sz="2800" dirty="0"/>
              <a:t>. </a:t>
            </a:r>
            <a:r>
              <a:rPr lang="en-US" sz="2800" i="1" dirty="0"/>
              <a:t>Journal of Vocational </a:t>
            </a:r>
            <a:r>
              <a:rPr lang="en-US" sz="2800" i="1" dirty="0" smtClean="0"/>
              <a:t>Behavior</a:t>
            </a:r>
            <a:r>
              <a:rPr lang="en-US" sz="2800" dirty="0" smtClean="0"/>
              <a:t>,</a:t>
            </a:r>
            <a:r>
              <a:rPr lang="en-US" sz="2800" i="1" dirty="0" smtClean="0"/>
              <a:t>76</a:t>
            </a:r>
            <a:r>
              <a:rPr lang="en-US" sz="2800" dirty="0" smtClean="0"/>
              <a:t>, </a:t>
            </a:r>
            <a:r>
              <a:rPr lang="en-US" sz="2800" dirty="0"/>
              <a:t>252-264.</a:t>
            </a:r>
            <a:endParaRPr lang="en-US" sz="2800" dirty="0" smtClean="0"/>
          </a:p>
          <a:p>
            <a:pPr lvl="0"/>
            <a:r>
              <a:rPr lang="en-US" sz="2800" dirty="0" smtClean="0"/>
              <a:t>United </a:t>
            </a:r>
            <a:r>
              <a:rPr lang="en-US" sz="2800" dirty="0"/>
              <a:t>States Department of Transportation (2012). Research and Innovative Technology Administration: </a:t>
            </a:r>
            <a:r>
              <a:rPr lang="en-US" sz="2800" dirty="0" smtClean="0"/>
              <a:t>	National </a:t>
            </a:r>
            <a:r>
              <a:rPr lang="en-US" sz="2800" dirty="0"/>
              <a:t>Transportation Workforce Development</a:t>
            </a:r>
            <a:r>
              <a:rPr lang="en-US" sz="2800" i="1" dirty="0"/>
              <a:t>. </a:t>
            </a:r>
            <a:r>
              <a:rPr lang="en-US" sz="2800" dirty="0"/>
              <a:t>http://www.rita.dot.gov/ntwd/next/index.html#recruit. </a:t>
            </a:r>
            <a:r>
              <a:rPr lang="en-US" sz="2800" dirty="0" smtClean="0"/>
              <a:t>	Accessed </a:t>
            </a:r>
            <a:r>
              <a:rPr lang="en-US" sz="2800" dirty="0"/>
              <a:t>January 6, 2014.</a:t>
            </a:r>
          </a:p>
          <a:p>
            <a:endParaRPr lang="en-US" sz="2800" dirty="0"/>
          </a:p>
          <a:p>
            <a:pPr marL="579408" indent="-579408">
              <a:spcAft>
                <a:spcPts val="1014"/>
              </a:spcAft>
              <a:buClr>
                <a:srgbClr val="CC0000"/>
              </a:buClr>
            </a:pPr>
            <a:endParaRPr lang="en-US" sz="4100" b="1" dirty="0">
              <a:solidFill>
                <a:srgbClr val="000000"/>
              </a:solidFill>
              <a:cs typeface="Times New Roman" pitchFamily="-108" charset="0"/>
            </a:endParaRPr>
          </a:p>
          <a:p>
            <a:pPr marL="579408" indent="-579408">
              <a:spcAft>
                <a:spcPts val="1014"/>
              </a:spcAft>
              <a:buClr>
                <a:srgbClr val="CC0000"/>
              </a:buClr>
            </a:pPr>
            <a:r>
              <a:rPr lang="en-US" sz="2800" b="1" dirty="0">
                <a:solidFill>
                  <a:srgbClr val="000000"/>
                </a:solidFill>
                <a:cs typeface="Times New Roman" pitchFamily="-108" charset="0"/>
              </a:rPr>
              <a:t>Please address correspondence to: Patton O. </a:t>
            </a:r>
            <a:r>
              <a:rPr lang="en-US" sz="2800" b="1" dirty="0" err="1">
                <a:solidFill>
                  <a:srgbClr val="000000"/>
                </a:solidFill>
                <a:cs typeface="Times New Roman" pitchFamily="-108" charset="0"/>
              </a:rPr>
              <a:t>Garriott</a:t>
            </a:r>
            <a:r>
              <a:rPr lang="en-US" sz="2800" b="1" dirty="0">
                <a:solidFill>
                  <a:srgbClr val="000000"/>
                </a:solidFill>
                <a:cs typeface="Times New Roman" pitchFamily="-108" charset="0"/>
              </a:rPr>
              <a:t>, Department of School and Counseling Psychology, University of Denver,1999 E. Evans Ave., 201A </a:t>
            </a:r>
            <a:r>
              <a:rPr lang="en-US" sz="2800" b="1" dirty="0" err="1">
                <a:solidFill>
                  <a:srgbClr val="000000"/>
                </a:solidFill>
                <a:cs typeface="Times New Roman" pitchFamily="-108" charset="0"/>
              </a:rPr>
              <a:t>Ruffatto</a:t>
            </a:r>
            <a:r>
              <a:rPr lang="en-US" sz="2800" b="1" dirty="0">
                <a:solidFill>
                  <a:srgbClr val="000000"/>
                </a:solidFill>
                <a:cs typeface="Times New Roman" pitchFamily="-108" charset="0"/>
              </a:rPr>
              <a:t> Hall, Denver, CO 80208. Email: </a:t>
            </a:r>
            <a:r>
              <a:rPr lang="en-US" sz="2800" b="1" dirty="0" err="1">
                <a:solidFill>
                  <a:srgbClr val="000000"/>
                </a:solidFill>
                <a:cs typeface="Times New Roman" pitchFamily="-108" charset="0"/>
              </a:rPr>
              <a:t>Pat.Garriott@du.edu</a:t>
            </a:r>
            <a:r>
              <a:rPr lang="en-US" sz="2800" b="1" dirty="0">
                <a:solidFill>
                  <a:srgbClr val="000000"/>
                </a:solidFill>
                <a:cs typeface="Times New Roman" pitchFamily="-108" charset="0"/>
              </a:rPr>
              <a:t>.</a:t>
            </a:r>
          </a:p>
          <a:p>
            <a:pPr marL="579408" indent="-579408">
              <a:spcAft>
                <a:spcPts val="1014"/>
              </a:spcAft>
              <a:buClr>
                <a:srgbClr val="CC0000"/>
              </a:buClr>
            </a:pPr>
            <a:endParaRPr lang="en-US" sz="3100" dirty="0">
              <a:solidFill>
                <a:srgbClr val="000000"/>
              </a:solidFill>
              <a:cs typeface="Arial" charset="0"/>
            </a:endParaRPr>
          </a:p>
          <a:p>
            <a:pPr>
              <a:lnSpc>
                <a:spcPts val="2661"/>
              </a:lnSpc>
              <a:buClr>
                <a:srgbClr val="CC0000"/>
              </a:buClr>
            </a:pPr>
            <a:endParaRPr lang="en-US" sz="3100" dirty="0">
              <a:solidFill>
                <a:srgbClr val="000000"/>
              </a:solidFill>
              <a:cs typeface="Arial" charset="0"/>
            </a:endParaRPr>
          </a:p>
          <a:p>
            <a:pPr>
              <a:buClr>
                <a:srgbClr val="CC0000"/>
              </a:buClr>
              <a:buFont typeface="Wingdings" pitchFamily="-108" charset="2"/>
              <a:buNone/>
            </a:pPr>
            <a:endParaRPr lang="en-US" sz="3100" dirty="0">
              <a:solidFill>
                <a:srgbClr val="000000"/>
              </a:solidFill>
              <a:cs typeface="Arial" charset="0"/>
            </a:endParaRPr>
          </a:p>
          <a:p>
            <a:endParaRPr lang="en-US" sz="3100" dirty="0">
              <a:solidFill>
                <a:srgbClr val="000000"/>
              </a:solidFill>
              <a:cs typeface="Arial" charset="0"/>
            </a:endParaRPr>
          </a:p>
        </p:txBody>
      </p:sp>
      <p:sp>
        <p:nvSpPr>
          <p:cNvPr id="2056" name="Rectangle 8"/>
          <p:cNvSpPr>
            <a:spLocks noChangeArrowheads="1"/>
          </p:cNvSpPr>
          <p:nvPr/>
        </p:nvSpPr>
        <p:spPr bwMode="auto">
          <a:xfrm>
            <a:off x="6400800" y="28956000"/>
            <a:ext cx="6400800" cy="1447800"/>
          </a:xfrm>
          <a:prstGeom prst="rect">
            <a:avLst/>
          </a:prstGeom>
          <a:noFill/>
          <a:ln w="9525">
            <a:noFill/>
            <a:miter lim="800000"/>
            <a:headEnd/>
            <a:tailEnd/>
          </a:ln>
        </p:spPr>
        <p:txBody>
          <a:bodyPr wrap="none" lIns="463526" tIns="231763" rIns="463526" bIns="231763" anchor="ctr"/>
          <a:lstStyle/>
          <a:p>
            <a:endParaRPr lang="en-US">
              <a:solidFill>
                <a:srgbClr val="000000"/>
              </a:solidFill>
            </a:endParaRPr>
          </a:p>
        </p:txBody>
      </p:sp>
      <p:pic>
        <p:nvPicPr>
          <p:cNvPr id="13" name="Picture 12" descr="primary_nav_logo.gif"/>
          <p:cNvPicPr>
            <a:picLocks noChangeAspect="1"/>
          </p:cNvPicPr>
          <p:nvPr/>
        </p:nvPicPr>
        <p:blipFill>
          <a:blip r:embed="rId3"/>
          <a:stretch>
            <a:fillRect/>
          </a:stretch>
        </p:blipFill>
        <p:spPr>
          <a:xfrm>
            <a:off x="21917892" y="319368"/>
            <a:ext cx="7289660" cy="1724585"/>
          </a:xfrm>
          <a:prstGeom prst="rect">
            <a:avLst/>
          </a:prstGeom>
        </p:spPr>
      </p:pic>
      <p:pic>
        <p:nvPicPr>
          <p:cNvPr id="12" name="Content Placeholder 3" descr="hexagon.gif"/>
          <p:cNvPicPr>
            <a:picLocks noChangeAspect="1"/>
          </p:cNvPicPr>
          <p:nvPr/>
        </p:nvPicPr>
        <p:blipFill rotWithShape="1">
          <a:blip r:embed="rId4">
            <a:extLst>
              <a:ext uri="{28A0092B-C50C-407E-A947-70E740481C1C}">
                <a14:useLocalDpi xmlns:a14="http://schemas.microsoft.com/office/drawing/2010/main" val="0"/>
              </a:ext>
            </a:extLst>
          </a:blip>
          <a:srcRect l="7378" t="785" r="11116" b="153"/>
          <a:stretch/>
        </p:blipFill>
        <p:spPr>
          <a:xfrm>
            <a:off x="17973234" y="5003059"/>
            <a:ext cx="14201549" cy="11507032"/>
          </a:xfrm>
          <a:prstGeom prst="rect">
            <a:avLst/>
          </a:prstGeom>
        </p:spPr>
      </p:pic>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t="28008" b="28008"/>
          <a:stretch/>
        </p:blipFill>
        <p:spPr bwMode="auto">
          <a:xfrm>
            <a:off x="18135600" y="23606760"/>
            <a:ext cx="14401800" cy="9692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TotalTime>
  <Words>963</Words>
  <Application>Microsoft Macintosh PowerPoint</Application>
  <PresentationFormat>Custom</PresentationFormat>
  <Paragraphs>140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Rhodes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bravk</dc:creator>
  <cp:lastModifiedBy>Microsoft Office User</cp:lastModifiedBy>
  <cp:revision>152</cp:revision>
  <dcterms:created xsi:type="dcterms:W3CDTF">2013-03-29T21:29:49Z</dcterms:created>
  <dcterms:modified xsi:type="dcterms:W3CDTF">2014-03-10T23:17:36Z</dcterms:modified>
</cp:coreProperties>
</file>