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6" r:id="rId2"/>
    <p:sldId id="276" r:id="rId3"/>
    <p:sldId id="346" r:id="rId4"/>
    <p:sldId id="322" r:id="rId5"/>
    <p:sldId id="259" r:id="rId6"/>
    <p:sldId id="333" r:id="rId7"/>
    <p:sldId id="334" r:id="rId8"/>
    <p:sldId id="335" r:id="rId9"/>
    <p:sldId id="312" r:id="rId10"/>
    <p:sldId id="308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7" r:id="rId22"/>
    <p:sldId id="314" r:id="rId23"/>
    <p:sldId id="26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1E54"/>
    <a:srgbClr val="85D9F7"/>
    <a:srgbClr val="1D208F"/>
    <a:srgbClr val="F4E59C"/>
    <a:srgbClr val="DDDDDD"/>
    <a:srgbClr val="238FD9"/>
    <a:srgbClr val="005E5C"/>
    <a:srgbClr val="FED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CB713-9EF2-400C-A59F-1EB61B132878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2E9DC-D9DB-4E95-AE55-146888713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1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0.gif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143000" y="990600"/>
            <a:ext cx="66294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657600" y="5410200"/>
            <a:ext cx="5181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fld id="{DE9309C9-D727-48A3-90A6-DFE159136578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114" name="Picture 42" descr="Untitled-3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2"/>
          <a:stretch>
            <a:fillRect/>
          </a:stretch>
        </p:blipFill>
        <p:spPr bwMode="gray">
          <a:xfrm>
            <a:off x="3810000" y="3268663"/>
            <a:ext cx="5384800" cy="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7" name="Picture 45" descr="1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2055813"/>
            <a:ext cx="3779838" cy="255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26" name="Group 54"/>
          <p:cNvGrpSpPr>
            <a:grpSpLocks/>
          </p:cNvGrpSpPr>
          <p:nvPr/>
        </p:nvGrpSpPr>
        <p:grpSpPr bwMode="auto">
          <a:xfrm>
            <a:off x="3779838" y="1990725"/>
            <a:ext cx="3776662" cy="2622550"/>
            <a:chOff x="2381" y="1254"/>
            <a:chExt cx="2379" cy="1652"/>
          </a:xfrm>
        </p:grpSpPr>
        <p:pic>
          <p:nvPicPr>
            <p:cNvPr id="3115" name="Picture 43" descr="55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713" y="1283"/>
              <a:ext cx="47" cy="1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6" name="Picture 44" descr="55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579" y="1254"/>
              <a:ext cx="50" cy="1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8" name="Picture 46" descr="55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381" y="1283"/>
              <a:ext cx="47" cy="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19" name="Picture 47" descr="Untitled-3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4562475"/>
            <a:ext cx="9151938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2" name="Picture 50" descr="Untitled-3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3" b="-90741"/>
          <a:stretch>
            <a:fillRect/>
          </a:stretch>
        </p:blipFill>
        <p:spPr bwMode="gray">
          <a:xfrm>
            <a:off x="9525" y="1974850"/>
            <a:ext cx="9164638" cy="16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asTrak_transponder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2024063"/>
            <a:ext cx="20320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LYNX Link 8 and Central Station 003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194" y="3343276"/>
            <a:ext cx="1748794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1981200"/>
            <a:ext cx="1822450" cy="261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fakh002\Desktop\NCTSPM long logo_0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96001"/>
            <a:ext cx="513897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fakh002\Desktop\fiu_logo2.gif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954"/>
            <a:ext cx="304800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F35A9-601D-482B-8304-FBFE50AED9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13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81000"/>
            <a:ext cx="20764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769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887FC-64E2-4F27-8962-C5FE04215C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02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8271A-72FB-4300-A0E2-68833CD98B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53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BFAE-90A8-403A-BF88-08F26AD467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78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DCDD7-486B-4651-A87D-1CFFE5E88C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92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ADB0B-FF2F-44D2-845A-CE9B7BC8C2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137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7F247-E4AA-4C68-B789-B407CBADE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79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32BA5-5510-474B-8D56-326055B629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72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38094-FCD8-4EA2-A59F-7CAD32ADE1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0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CFA03-D09B-41CF-A74F-0CE9B91145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26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Oval 47"/>
          <p:cNvSpPr>
            <a:spLocks noChangeArrowheads="1"/>
          </p:cNvSpPr>
          <p:nvPr/>
        </p:nvSpPr>
        <p:spPr bwMode="hidden">
          <a:xfrm rot="2929350">
            <a:off x="2445544" y="-307181"/>
            <a:ext cx="4271962" cy="71628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white">
          <a:xfrm>
            <a:off x="0" y="0"/>
            <a:ext cx="9144000" cy="1027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981200" y="381000"/>
            <a:ext cx="6781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fld id="{D6264C46-40F9-4C06-8785-7C54F77C7D2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69" name="Picture 45" descr="Untitled-3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741" r="893"/>
          <a:stretch>
            <a:fillRect/>
          </a:stretch>
        </p:blipFill>
        <p:spPr bwMode="auto">
          <a:xfrm>
            <a:off x="0" y="914400"/>
            <a:ext cx="916463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^3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63500"/>
            <a:ext cx="1873250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181600"/>
            <a:ext cx="5181600" cy="457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3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24, March 2014</a:t>
            </a:r>
            <a:endParaRPr lang="en-US" altLang="en-US" sz="2300" b="1" i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76200"/>
            <a:ext cx="9448800" cy="2362200"/>
          </a:xfrm>
        </p:spPr>
        <p:txBody>
          <a:bodyPr/>
          <a:lstStyle/>
          <a:p>
            <a:r>
              <a:rPr lang="en-US" sz="2300" dirty="0">
                <a:solidFill>
                  <a:srgbClr val="00B0F0"/>
                </a:solidFill>
              </a:rPr>
              <a:t>Queue Length Estimation Based on Point Traffic Detector Data and Automatic Vehicle </a:t>
            </a:r>
            <a:r>
              <a:rPr lang="en-US" sz="2300" dirty="0" smtClean="0">
                <a:solidFill>
                  <a:srgbClr val="00B0F0"/>
                </a:solidFill>
              </a:rPr>
              <a:t>Identification Data</a:t>
            </a:r>
            <a:endParaRPr lang="en-US" sz="23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6781800" cy="563563"/>
          </a:xfrm>
        </p:spPr>
        <p:txBody>
          <a:bodyPr/>
          <a:lstStyle/>
          <a:p>
            <a:r>
              <a:rPr lang="en-US" altLang="en-US" sz="4000" dirty="0" smtClean="0"/>
              <a:t>Case Study 1: (Turnpike)</a:t>
            </a:r>
            <a:endParaRPr lang="en-US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" y="1907454"/>
            <a:ext cx="9110017" cy="365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Table (Turnpike)</a:t>
            </a:r>
            <a:endParaRPr lang="en-US" altLang="en-US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57464"/>
            <a:ext cx="4495800" cy="21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3" t="-22524" r="2623" b="73480"/>
          <a:stretch/>
        </p:blipFill>
        <p:spPr bwMode="auto">
          <a:xfrm>
            <a:off x="1686701" y="-4114800"/>
            <a:ext cx="4637899" cy="1099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0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2237"/>
            <a:ext cx="8229600" cy="944563"/>
          </a:xfrm>
        </p:spPr>
        <p:txBody>
          <a:bodyPr/>
          <a:lstStyle/>
          <a:p>
            <a:r>
              <a:rPr lang="en-US" altLang="en-US" sz="4000" dirty="0" smtClean="0"/>
              <a:t>Diagram (Cumulative Volume)</a:t>
            </a:r>
            <a:endParaRPr lang="en-US" altLang="en-US" sz="2400" dirty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600200"/>
            <a:ext cx="679284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0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2237"/>
            <a:ext cx="8229600" cy="944563"/>
          </a:xfrm>
        </p:spPr>
        <p:txBody>
          <a:bodyPr/>
          <a:lstStyle/>
          <a:p>
            <a:r>
              <a:rPr lang="en-US" altLang="en-US" sz="4000" dirty="0" smtClean="0"/>
              <a:t>Diagram (Volume)</a:t>
            </a:r>
            <a:endParaRPr lang="en-US" altLang="en-US" sz="2400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762439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2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1612980" y="198437"/>
            <a:ext cx="760722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500" kern="0" dirty="0" smtClean="0"/>
              <a:t>Case Study 2: (SR 826- Simulation CORSIM)</a:t>
            </a:r>
            <a:endParaRPr lang="en-US" altLang="en-US" sz="3500" kern="0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381000" y="1447800"/>
            <a:ext cx="8001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b="1" kern="0" dirty="0" smtClean="0"/>
              <a:t>Based on simulation</a:t>
            </a:r>
          </a:p>
          <a:p>
            <a:r>
              <a:rPr lang="en-US" altLang="en-US" kern="0" dirty="0" smtClean="0"/>
              <a:t>Sensitivity multiplier by 200%</a:t>
            </a:r>
          </a:p>
          <a:p>
            <a:r>
              <a:rPr lang="en-US" altLang="en-US" b="1" kern="0" dirty="0" smtClean="0"/>
              <a:t>Two link are congested</a:t>
            </a:r>
          </a:p>
          <a:p>
            <a:r>
              <a:rPr lang="en-US" altLang="en-US" b="1" kern="0" dirty="0" smtClean="0"/>
              <a:t>Link 1: o.48 mile</a:t>
            </a:r>
          </a:p>
          <a:p>
            <a:r>
              <a:rPr lang="en-US" altLang="en-US" kern="0" dirty="0" smtClean="0"/>
              <a:t>Link 2: 0.46</a:t>
            </a:r>
          </a:p>
          <a:p>
            <a:r>
              <a:rPr lang="en-US" altLang="en-US" kern="0" dirty="0" smtClean="0"/>
              <a:t>Detector 1: 0.387 mile from upstream</a:t>
            </a:r>
          </a:p>
          <a:p>
            <a:r>
              <a:rPr lang="en-US" altLang="en-US" b="1" kern="0" dirty="0" smtClean="0"/>
              <a:t>Detector 2: 0.23</a:t>
            </a:r>
          </a:p>
          <a:p>
            <a:endParaRPr lang="en-US" altLang="en-US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193772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1612980" y="198437"/>
            <a:ext cx="760722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500" kern="0" dirty="0" smtClean="0"/>
              <a:t>Case Study 2: (SR 826- Simulation CORSIM)</a:t>
            </a:r>
            <a:endParaRPr lang="en-US" altLang="en-US" sz="3500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8429"/>
          <a:stretch/>
        </p:blipFill>
        <p:spPr bwMode="auto">
          <a:xfrm>
            <a:off x="1844426" y="1066800"/>
            <a:ext cx="5527386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1612980" y="198437"/>
            <a:ext cx="760722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500" kern="0" dirty="0" smtClean="0"/>
              <a:t>Case Study 2: (SR 826- Simulation CORSIM)</a:t>
            </a:r>
            <a:endParaRPr lang="en-US" altLang="en-US" sz="3500" kern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143000"/>
            <a:ext cx="788441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1612980" y="198437"/>
            <a:ext cx="760722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500" kern="0" dirty="0" smtClean="0"/>
              <a:t>Case Study 2: (SR 826- Real world</a:t>
            </a:r>
            <a:endParaRPr lang="en-US" altLang="en-US" sz="3500" kern="0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381000" y="1447800"/>
            <a:ext cx="8001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500" b="1" kern="0" dirty="0" smtClean="0"/>
              <a:t>Based on detector data</a:t>
            </a:r>
          </a:p>
          <a:p>
            <a:r>
              <a:rPr lang="en-US" altLang="en-US" sz="2500" kern="0" dirty="0" smtClean="0"/>
              <a:t>Based on AVI data, matching each individual vehicle from link 1 to link 2</a:t>
            </a:r>
          </a:p>
          <a:p>
            <a:r>
              <a:rPr lang="en-US" altLang="en-US" sz="2500" kern="0" dirty="0" smtClean="0"/>
              <a:t>All methods are used for Turnpike(Detector, AVI, Combination of detector and AVI)</a:t>
            </a:r>
          </a:p>
          <a:p>
            <a:r>
              <a:rPr lang="en-US" altLang="en-US" sz="2500" kern="0" dirty="0" smtClean="0"/>
              <a:t>Cumulative volume (Based on detector data) </a:t>
            </a:r>
          </a:p>
          <a:p>
            <a:endParaRPr lang="en-US" altLang="en-US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30582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1612980" y="198437"/>
            <a:ext cx="760722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500" kern="0" dirty="0" smtClean="0"/>
              <a:t>Case Study 2: (SR 826- Real World)</a:t>
            </a:r>
            <a:endParaRPr lang="en-US" altLang="en-US" sz="3500" kern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5" y="1638978"/>
            <a:ext cx="9058425" cy="438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85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2237"/>
            <a:ext cx="8229600" cy="944563"/>
          </a:xfrm>
        </p:spPr>
        <p:txBody>
          <a:bodyPr/>
          <a:lstStyle/>
          <a:p>
            <a:r>
              <a:rPr lang="en-US" altLang="en-US" sz="4000" dirty="0" smtClean="0"/>
              <a:t>Diagram (Cumulative Volume)</a:t>
            </a:r>
            <a:endParaRPr lang="en-US" altLang="en-US" sz="2400" dirty="0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62" y="1219200"/>
            <a:ext cx="7864554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5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6781800" cy="639763"/>
          </a:xfrm>
        </p:spPr>
        <p:txBody>
          <a:bodyPr/>
          <a:lstStyle/>
          <a:p>
            <a:r>
              <a:rPr lang="en-US" altLang="en-US" dirty="0"/>
              <a:t>Contents</a:t>
            </a:r>
          </a:p>
        </p:txBody>
      </p:sp>
      <p:grpSp>
        <p:nvGrpSpPr>
          <p:cNvPr id="41127" name="Group 167"/>
          <p:cNvGrpSpPr>
            <a:grpSpLocks/>
          </p:cNvGrpSpPr>
          <p:nvPr/>
        </p:nvGrpSpPr>
        <p:grpSpPr bwMode="auto">
          <a:xfrm>
            <a:off x="3505200" y="2133600"/>
            <a:ext cx="4733925" cy="3311525"/>
            <a:chOff x="2208" y="1344"/>
            <a:chExt cx="2982" cy="2086"/>
          </a:xfrm>
        </p:grpSpPr>
        <p:grpSp>
          <p:nvGrpSpPr>
            <p:cNvPr id="41111" name="Group 151"/>
            <p:cNvGrpSpPr>
              <a:grpSpLocks/>
            </p:cNvGrpSpPr>
            <p:nvPr/>
          </p:nvGrpSpPr>
          <p:grpSpPr bwMode="auto">
            <a:xfrm>
              <a:off x="2208" y="1344"/>
              <a:ext cx="2982" cy="325"/>
              <a:chOff x="1632" y="1368"/>
              <a:chExt cx="2982" cy="325"/>
            </a:xfrm>
          </p:grpSpPr>
          <p:sp>
            <p:nvSpPr>
              <p:cNvPr id="41085" name="AutoShape 125"/>
              <p:cNvSpPr>
                <a:spLocks noChangeArrowheads="1"/>
              </p:cNvSpPr>
              <p:nvPr/>
            </p:nvSpPr>
            <p:spPr bwMode="auto">
              <a:xfrm>
                <a:off x="1686" y="1368"/>
                <a:ext cx="2928" cy="288"/>
              </a:xfrm>
              <a:prstGeom prst="roundRect">
                <a:avLst>
                  <a:gd name="adj" fmla="val 50000"/>
                </a:avLst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chemeClr val="bg1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06" name="Rectangle 146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1429" cy="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500" dirty="0" smtClean="0"/>
                  <a:t>Detector Data</a:t>
                </a:r>
                <a:endParaRPr lang="en-US" altLang="en-US" sz="2500" dirty="0"/>
              </a:p>
            </p:txBody>
          </p:sp>
          <p:sp>
            <p:nvSpPr>
              <p:cNvPr id="41082" name="Oval 122"/>
              <p:cNvSpPr>
                <a:spLocks noChangeArrowheads="1"/>
              </p:cNvSpPr>
              <p:nvPr/>
            </p:nvSpPr>
            <p:spPr bwMode="auto">
              <a:xfrm>
                <a:off x="1632" y="1434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rgbClr val="E96E29"/>
                  </a:gs>
                  <a:gs pos="100000">
                    <a:srgbClr val="E96E29">
                      <a:gamma/>
                      <a:shade val="6666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dist="63500" dir="2212194" algn="ctr" rotWithShape="0">
                  <a:schemeClr val="bg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112" name="Group 152"/>
            <p:cNvGrpSpPr>
              <a:grpSpLocks/>
            </p:cNvGrpSpPr>
            <p:nvPr/>
          </p:nvGrpSpPr>
          <p:grpSpPr bwMode="auto">
            <a:xfrm>
              <a:off x="2208" y="1800"/>
              <a:ext cx="2982" cy="331"/>
              <a:chOff x="1632" y="1800"/>
              <a:chExt cx="2982" cy="331"/>
            </a:xfrm>
          </p:grpSpPr>
          <p:sp>
            <p:nvSpPr>
              <p:cNvPr id="41090" name="AutoShape 130"/>
              <p:cNvSpPr>
                <a:spLocks noChangeArrowheads="1"/>
              </p:cNvSpPr>
              <p:nvPr/>
            </p:nvSpPr>
            <p:spPr bwMode="auto">
              <a:xfrm>
                <a:off x="1686" y="1800"/>
                <a:ext cx="2928" cy="288"/>
              </a:xfrm>
              <a:prstGeom prst="roundRect">
                <a:avLst>
                  <a:gd name="adj" fmla="val 50000"/>
                </a:avLst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chemeClr val="bg1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07" name="Rectangle 147"/>
              <p:cNvSpPr>
                <a:spLocks noChangeArrowheads="1"/>
              </p:cNvSpPr>
              <p:nvPr/>
            </p:nvSpPr>
            <p:spPr bwMode="auto">
              <a:xfrm>
                <a:off x="2688" y="1830"/>
                <a:ext cx="1152" cy="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altLang="en-US" sz="2500" dirty="0" smtClean="0"/>
                  <a:t>AVI data</a:t>
                </a:r>
                <a:endParaRPr lang="en-US" altLang="en-US" sz="2500" dirty="0"/>
              </a:p>
            </p:txBody>
          </p:sp>
          <p:sp>
            <p:nvSpPr>
              <p:cNvPr id="41087" name="Oval 127"/>
              <p:cNvSpPr>
                <a:spLocks noChangeArrowheads="1"/>
              </p:cNvSpPr>
              <p:nvPr/>
            </p:nvSpPr>
            <p:spPr bwMode="auto">
              <a:xfrm>
                <a:off x="1632" y="1860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rgbClr val="DCDC48"/>
                  </a:gs>
                  <a:gs pos="100000">
                    <a:srgbClr val="DCDC48">
                      <a:gamma/>
                      <a:shade val="6666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dist="63500" dir="2212194" algn="ctr" rotWithShape="0">
                  <a:schemeClr val="bg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113" name="Group 153"/>
            <p:cNvGrpSpPr>
              <a:grpSpLocks/>
            </p:cNvGrpSpPr>
            <p:nvPr/>
          </p:nvGrpSpPr>
          <p:grpSpPr bwMode="auto">
            <a:xfrm>
              <a:off x="2208" y="2238"/>
              <a:ext cx="2982" cy="288"/>
              <a:chOff x="1632" y="2238"/>
              <a:chExt cx="2982" cy="288"/>
            </a:xfrm>
          </p:grpSpPr>
          <p:sp>
            <p:nvSpPr>
              <p:cNvPr id="41095" name="AutoShape 135"/>
              <p:cNvSpPr>
                <a:spLocks noChangeArrowheads="1"/>
              </p:cNvSpPr>
              <p:nvPr/>
            </p:nvSpPr>
            <p:spPr bwMode="auto">
              <a:xfrm>
                <a:off x="1686" y="2238"/>
                <a:ext cx="2928" cy="288"/>
              </a:xfrm>
              <a:prstGeom prst="roundRect">
                <a:avLst>
                  <a:gd name="adj" fmla="val 50000"/>
                </a:avLst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chemeClr val="bg1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08" name="Rectangle 148"/>
              <p:cNvSpPr>
                <a:spLocks noChangeArrowheads="1"/>
              </p:cNvSpPr>
              <p:nvPr/>
            </p:nvSpPr>
            <p:spPr bwMode="auto">
              <a:xfrm>
                <a:off x="2400" y="2271"/>
                <a:ext cx="11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altLang="en-US" b="0" dirty="0"/>
              </a:p>
            </p:txBody>
          </p:sp>
          <p:sp>
            <p:nvSpPr>
              <p:cNvPr id="41092" name="Oval 132"/>
              <p:cNvSpPr>
                <a:spLocks noChangeArrowheads="1"/>
              </p:cNvSpPr>
              <p:nvPr/>
            </p:nvSpPr>
            <p:spPr bwMode="auto">
              <a:xfrm>
                <a:off x="1632" y="2304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dist="63500" dir="2212194" algn="ctr" rotWithShape="0">
                  <a:schemeClr val="bg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114" name="Group 154"/>
            <p:cNvGrpSpPr>
              <a:grpSpLocks/>
            </p:cNvGrpSpPr>
            <p:nvPr/>
          </p:nvGrpSpPr>
          <p:grpSpPr bwMode="auto">
            <a:xfrm>
              <a:off x="2208" y="2675"/>
              <a:ext cx="2982" cy="301"/>
              <a:chOff x="1632" y="2675"/>
              <a:chExt cx="2982" cy="301"/>
            </a:xfrm>
          </p:grpSpPr>
          <p:sp>
            <p:nvSpPr>
              <p:cNvPr id="41100" name="AutoShape 140"/>
              <p:cNvSpPr>
                <a:spLocks noChangeArrowheads="1"/>
              </p:cNvSpPr>
              <p:nvPr/>
            </p:nvSpPr>
            <p:spPr bwMode="auto">
              <a:xfrm>
                <a:off x="1686" y="2682"/>
                <a:ext cx="2928" cy="288"/>
              </a:xfrm>
              <a:prstGeom prst="roundRect">
                <a:avLst>
                  <a:gd name="adj" fmla="val 50000"/>
                </a:avLst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chemeClr val="bg1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09" name="Rectangle 149"/>
              <p:cNvSpPr>
                <a:spLocks noChangeArrowheads="1"/>
              </p:cNvSpPr>
              <p:nvPr/>
            </p:nvSpPr>
            <p:spPr bwMode="auto">
              <a:xfrm>
                <a:off x="2456" y="2675"/>
                <a:ext cx="1384" cy="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500" dirty="0"/>
                  <a:t>Case Study 1</a:t>
                </a:r>
              </a:p>
            </p:txBody>
          </p:sp>
          <p:sp>
            <p:nvSpPr>
              <p:cNvPr id="41097" name="Oval 137"/>
              <p:cNvSpPr>
                <a:spLocks noChangeArrowheads="1"/>
              </p:cNvSpPr>
              <p:nvPr/>
            </p:nvSpPr>
            <p:spPr bwMode="auto">
              <a:xfrm>
                <a:off x="1632" y="2751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dist="63500" dir="2212194" algn="ctr" rotWithShape="0">
                  <a:schemeClr val="bg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115" name="Group 155"/>
            <p:cNvGrpSpPr>
              <a:grpSpLocks/>
            </p:cNvGrpSpPr>
            <p:nvPr/>
          </p:nvGrpSpPr>
          <p:grpSpPr bwMode="auto">
            <a:xfrm>
              <a:off x="2208" y="3120"/>
              <a:ext cx="2982" cy="310"/>
              <a:chOff x="1632" y="3120"/>
              <a:chExt cx="2982" cy="310"/>
            </a:xfrm>
          </p:grpSpPr>
          <p:sp>
            <p:nvSpPr>
              <p:cNvPr id="41105" name="AutoShape 145"/>
              <p:cNvSpPr>
                <a:spLocks noChangeArrowheads="1"/>
              </p:cNvSpPr>
              <p:nvPr/>
            </p:nvSpPr>
            <p:spPr bwMode="auto">
              <a:xfrm>
                <a:off x="1686" y="3120"/>
                <a:ext cx="2928" cy="288"/>
              </a:xfrm>
              <a:prstGeom prst="roundRect">
                <a:avLst>
                  <a:gd name="adj" fmla="val 50000"/>
                </a:avLst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chemeClr val="bg1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10" name="Rectangle 150"/>
              <p:cNvSpPr>
                <a:spLocks noChangeArrowheads="1"/>
              </p:cNvSpPr>
              <p:nvPr/>
            </p:nvSpPr>
            <p:spPr bwMode="auto">
              <a:xfrm>
                <a:off x="2400" y="3129"/>
                <a:ext cx="1384" cy="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500" dirty="0"/>
                  <a:t>Case Study 2</a:t>
                </a:r>
              </a:p>
            </p:txBody>
          </p:sp>
          <p:sp>
            <p:nvSpPr>
              <p:cNvPr id="41102" name="Oval 142"/>
              <p:cNvSpPr>
                <a:spLocks noChangeArrowheads="1"/>
              </p:cNvSpPr>
              <p:nvPr/>
            </p:nvSpPr>
            <p:spPr bwMode="auto">
              <a:xfrm>
                <a:off x="1632" y="3183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dist="63500" dir="2212194" algn="ctr" rotWithShape="0">
                  <a:schemeClr val="bg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41116" name="Picture 156" descr="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2362200" cy="23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17" name="Line 157"/>
          <p:cNvSpPr>
            <a:spLocks noChangeShapeType="1"/>
          </p:cNvSpPr>
          <p:nvPr/>
        </p:nvSpPr>
        <p:spPr bwMode="auto">
          <a:xfrm flipV="1">
            <a:off x="2514600" y="2362200"/>
            <a:ext cx="381000" cy="3810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19" name="Line 159"/>
          <p:cNvSpPr>
            <a:spLocks noChangeShapeType="1"/>
          </p:cNvSpPr>
          <p:nvPr/>
        </p:nvSpPr>
        <p:spPr bwMode="auto">
          <a:xfrm>
            <a:off x="2438400" y="4876800"/>
            <a:ext cx="457200" cy="3048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125" name="Group 165"/>
          <p:cNvGrpSpPr>
            <a:grpSpLocks/>
          </p:cNvGrpSpPr>
          <p:nvPr/>
        </p:nvGrpSpPr>
        <p:grpSpPr bwMode="auto">
          <a:xfrm>
            <a:off x="2895600" y="2362200"/>
            <a:ext cx="609600" cy="2819400"/>
            <a:chOff x="1824" y="1488"/>
            <a:chExt cx="240" cy="1776"/>
          </a:xfrm>
        </p:grpSpPr>
        <p:sp>
          <p:nvSpPr>
            <p:cNvPr id="41118" name="Line 158"/>
            <p:cNvSpPr>
              <a:spLocks noChangeShapeType="1"/>
            </p:cNvSpPr>
            <p:nvPr/>
          </p:nvSpPr>
          <p:spPr bwMode="auto">
            <a:xfrm>
              <a:off x="1824" y="1488"/>
              <a:ext cx="240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0" name="Line 160"/>
            <p:cNvSpPr>
              <a:spLocks noChangeShapeType="1"/>
            </p:cNvSpPr>
            <p:nvPr/>
          </p:nvSpPr>
          <p:spPr bwMode="auto">
            <a:xfrm>
              <a:off x="1824" y="3264"/>
              <a:ext cx="240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21" name="Line 161"/>
          <p:cNvSpPr>
            <a:spLocks noChangeShapeType="1"/>
          </p:cNvSpPr>
          <p:nvPr/>
        </p:nvSpPr>
        <p:spPr bwMode="auto">
          <a:xfrm flipV="1">
            <a:off x="2819400" y="3048000"/>
            <a:ext cx="6858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2" name="Line 162"/>
          <p:cNvSpPr>
            <a:spLocks noChangeShapeType="1"/>
          </p:cNvSpPr>
          <p:nvPr/>
        </p:nvSpPr>
        <p:spPr bwMode="auto">
          <a:xfrm>
            <a:off x="2895600" y="3754438"/>
            <a:ext cx="609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3" name="Line 163"/>
          <p:cNvSpPr>
            <a:spLocks noChangeShapeType="1"/>
          </p:cNvSpPr>
          <p:nvPr/>
        </p:nvSpPr>
        <p:spPr bwMode="auto">
          <a:xfrm flipV="1">
            <a:off x="2819400" y="4495800"/>
            <a:ext cx="6858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Rectangle 147"/>
          <p:cNvSpPr>
            <a:spLocks noChangeArrowheads="1"/>
          </p:cNvSpPr>
          <p:nvPr/>
        </p:nvSpPr>
        <p:spPr bwMode="auto">
          <a:xfrm>
            <a:off x="5203266" y="3561546"/>
            <a:ext cx="150233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500" dirty="0" smtClean="0"/>
              <a:t>Methods</a:t>
            </a:r>
            <a:endParaRPr lang="en-US" alt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1612980" y="152400"/>
            <a:ext cx="775962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000" kern="0" dirty="0" smtClean="0"/>
              <a:t>Case Study 2: (SR 826- Comparison of Simulation and Real World)</a:t>
            </a:r>
            <a:endParaRPr lang="en-US" altLang="en-US" sz="3000" kern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97318" cy="532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8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Density Estimation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7" y="1673667"/>
            <a:ext cx="9089616" cy="480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879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Question?</a:t>
            </a:r>
            <a:endParaRPr lang="en-US" altLang="en-US" sz="2400" dirty="0"/>
          </a:p>
        </p:txBody>
      </p:sp>
      <p:sp>
        <p:nvSpPr>
          <p:cNvPr id="89091" name="AutoShape 3"/>
          <p:cNvSpPr>
            <a:spLocks noChangeArrowheads="1"/>
          </p:cNvSpPr>
          <p:nvPr/>
        </p:nvSpPr>
        <p:spPr bwMode="gray">
          <a:xfrm rot="2712372" flipH="1">
            <a:off x="4521201" y="1884362"/>
            <a:ext cx="2189162" cy="1795463"/>
          </a:xfrm>
          <a:prstGeom prst="upArrow">
            <a:avLst>
              <a:gd name="adj1" fmla="val 65028"/>
              <a:gd name="adj2" fmla="val 5806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1373"/>
                  <a:invGamma/>
                </a:schemeClr>
              </a:gs>
            </a:gsLst>
            <a:lin ang="5400000" scaled="1"/>
          </a:gradFill>
          <a:ln w="9525" algn="ctr">
            <a:miter lim="800000"/>
            <a:headEnd/>
            <a:tailEnd/>
          </a:ln>
          <a:effectLst/>
          <a:scene3d>
            <a:camera prst="legacyPerspectiveBottomLeft"/>
            <a:lightRig rig="legacyFlat2" dir="t"/>
          </a:scene3d>
          <a:sp3d extrusionH="1000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9092" name="AutoShape 4"/>
          <p:cNvSpPr>
            <a:spLocks noChangeArrowheads="1"/>
          </p:cNvSpPr>
          <p:nvPr/>
        </p:nvSpPr>
        <p:spPr bwMode="gray">
          <a:xfrm>
            <a:off x="3459163" y="2894013"/>
            <a:ext cx="2030412" cy="2030412"/>
          </a:xfrm>
          <a:prstGeom prst="diamond">
            <a:avLst/>
          </a:prstGeom>
          <a:gradFill rotWithShape="1">
            <a:gsLst>
              <a:gs pos="0">
                <a:srgbClr val="FFFFFF">
                  <a:gamma/>
                  <a:shade val="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275"/>
                  <a:invGamma/>
                </a:srgbClr>
              </a:gs>
            </a:gsLst>
            <a:lin ang="18900000" scaled="1"/>
          </a:gradFill>
          <a:ln w="9525" algn="ctr">
            <a:miter lim="800000"/>
            <a:headEnd/>
            <a:tailEnd/>
          </a:ln>
          <a:effectLst/>
          <a:scene3d>
            <a:camera prst="legacyPerspectiveBottom"/>
            <a:lightRig rig="legacyNormal4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9093" name="AutoShape 5"/>
          <p:cNvSpPr>
            <a:spLocks noChangeArrowheads="1"/>
          </p:cNvSpPr>
          <p:nvPr/>
        </p:nvSpPr>
        <p:spPr bwMode="gray">
          <a:xfrm rot="-2712372">
            <a:off x="2252662" y="1873251"/>
            <a:ext cx="2189163" cy="1795462"/>
          </a:xfrm>
          <a:prstGeom prst="upArrow">
            <a:avLst>
              <a:gd name="adj1" fmla="val 65028"/>
              <a:gd name="adj2" fmla="val 5806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7647"/>
                  <a:invGamma/>
                </a:schemeClr>
              </a:gs>
            </a:gsLst>
            <a:lin ang="5400000" scaled="1"/>
          </a:gradFill>
          <a:ln w="9525" algn="ctr">
            <a:miter lim="800000"/>
            <a:headEnd/>
            <a:tailEnd/>
          </a:ln>
          <a:effectLst/>
          <a:scene3d>
            <a:camera prst="legacyPerspectiveBottomRight"/>
            <a:lightRig rig="legacyFlat2" dir="t"/>
          </a:scene3d>
          <a:sp3d extrusionH="100000" prstMaterial="legacyMatte">
            <a:bevelT w="13500" h="13500" prst="angle"/>
            <a:bevelB w="13500" h="13500" prst="angle"/>
            <a:extrusionClr>
              <a:srgbClr val="009CA4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9094" name="AutoShape 6"/>
          <p:cNvSpPr>
            <a:spLocks noChangeArrowheads="1"/>
          </p:cNvSpPr>
          <p:nvPr/>
        </p:nvSpPr>
        <p:spPr bwMode="gray">
          <a:xfrm>
            <a:off x="3471863" y="2889250"/>
            <a:ext cx="2028825" cy="2028825"/>
          </a:xfrm>
          <a:prstGeom prst="diamond">
            <a:avLst/>
          </a:prstGeom>
          <a:solidFill>
            <a:srgbClr val="DEE31D">
              <a:alpha val="39000"/>
            </a:srgbClr>
          </a:solidFill>
          <a:ln w="9525" algn="ctr">
            <a:miter lim="800000"/>
            <a:headEnd/>
            <a:tailEnd/>
          </a:ln>
          <a:effectLst/>
          <a:scene3d>
            <a:camera prst="legacyObliqueBottom"/>
            <a:lightRig rig="legacyNormal4" dir="b"/>
          </a:scene3d>
          <a:sp3d extrusionH="100000" prstMaterial="legacyMatte">
            <a:bevelT w="13500" h="13500" prst="angle"/>
            <a:bevelB w="13500" h="13500" prst="angle"/>
            <a:extrusionClr>
              <a:srgbClr val="DEE31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9095" name="AutoShape 7"/>
          <p:cNvSpPr>
            <a:spLocks noChangeArrowheads="1"/>
          </p:cNvSpPr>
          <p:nvPr/>
        </p:nvSpPr>
        <p:spPr bwMode="gray">
          <a:xfrm rot="-2712372" flipH="1" flipV="1">
            <a:off x="4505325" y="4146551"/>
            <a:ext cx="2230437" cy="1795462"/>
          </a:xfrm>
          <a:prstGeom prst="upArrow">
            <a:avLst>
              <a:gd name="adj1" fmla="val 65028"/>
              <a:gd name="adj2" fmla="val 58060"/>
            </a:avLst>
          </a:prstGeom>
          <a:gradFill rotWithShape="1">
            <a:gsLst>
              <a:gs pos="0">
                <a:schemeClr val="accent1">
                  <a:gamma/>
                  <a:tint val="57647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 algn="ctr">
            <a:miter lim="800000"/>
            <a:headEnd/>
            <a:tailEnd/>
          </a:ln>
          <a:effectLst/>
          <a:scene3d>
            <a:camera prst="legacyPerspectiveBottomLeft"/>
            <a:lightRig rig="legacyFlat2" dir="t"/>
          </a:scene3d>
          <a:sp3d extrusionH="163500" prstMaterial="legacyMatte">
            <a:bevelT w="13500" h="13500" prst="angle"/>
            <a:bevelB w="13500" h="13500" prst="angle"/>
            <a:extrusionClr>
              <a:srgbClr val="009CA4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gray">
          <a:xfrm>
            <a:off x="2706688" y="2641600"/>
            <a:ext cx="1491047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500" dirty="0">
                <a:solidFill>
                  <a:srgbClr val="211E54"/>
                </a:solidFill>
                <a:latin typeface="+mn-lt"/>
              </a:rPr>
              <a:t>AVI</a:t>
            </a:r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gray">
          <a:xfrm>
            <a:off x="3879763" y="2641600"/>
            <a:ext cx="3235501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500" dirty="0">
                <a:solidFill>
                  <a:srgbClr val="211E54"/>
                </a:solidFill>
                <a:latin typeface="+mn-lt"/>
              </a:rPr>
              <a:t>Detector</a:t>
            </a:r>
          </a:p>
        </p:txBody>
      </p:sp>
      <p:sp>
        <p:nvSpPr>
          <p:cNvPr id="89100" name="AutoShape 12"/>
          <p:cNvSpPr>
            <a:spLocks noChangeArrowheads="1"/>
          </p:cNvSpPr>
          <p:nvPr/>
        </p:nvSpPr>
        <p:spPr bwMode="gray">
          <a:xfrm rot="2712372" flipV="1">
            <a:off x="2251869" y="4139406"/>
            <a:ext cx="2168525" cy="1795463"/>
          </a:xfrm>
          <a:prstGeom prst="upArrow">
            <a:avLst>
              <a:gd name="adj1" fmla="val 65028"/>
              <a:gd name="adj2" fmla="val 5806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1373"/>
                  <a:invGamma/>
                </a:schemeClr>
              </a:gs>
            </a:gsLst>
            <a:lin ang="5400000" scaled="1"/>
          </a:gradFill>
          <a:ln w="9525" algn="ctr">
            <a:miter lim="800000"/>
            <a:headEnd/>
            <a:tailEnd/>
          </a:ln>
          <a:effectLst/>
          <a:scene3d>
            <a:camera prst="legacyPerspectiveBottomRight"/>
            <a:lightRig rig="legacyFlat2" dir="t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gray">
          <a:xfrm>
            <a:off x="2667000" y="4856202"/>
            <a:ext cx="35052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500" dirty="0">
                <a:solidFill>
                  <a:srgbClr val="211E54"/>
                </a:solidFill>
                <a:latin typeface="+mn-lt"/>
              </a:rPr>
              <a:t>Combination</a:t>
            </a:r>
          </a:p>
        </p:txBody>
      </p:sp>
      <p:pic>
        <p:nvPicPr>
          <p:cNvPr id="89106" name="Picture 18" descr="1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18129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WordArt 7"/>
          <p:cNvSpPr>
            <a:spLocks noChangeArrowheads="1" noChangeShapeType="1" noTextEdit="1"/>
          </p:cNvSpPr>
          <p:nvPr/>
        </p:nvSpPr>
        <p:spPr bwMode="gray">
          <a:xfrm>
            <a:off x="2133600" y="1143000"/>
            <a:ext cx="518160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52363" dir="842175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FIU/UCF Joint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2500" b="1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project between FIU and UCF</a:t>
            </a:r>
          </a:p>
          <a:p>
            <a:pPr lvl="1">
              <a:defRPr/>
            </a:pPr>
            <a:r>
              <a:rPr lang="en-US" sz="2500" b="1" dirty="0">
                <a:ea typeface="+mn-ea"/>
                <a:cs typeface="+mn-cs"/>
              </a:rPr>
              <a:t>Mohammed </a:t>
            </a:r>
            <a:r>
              <a:rPr lang="en-US" sz="2500" b="1" dirty="0" err="1">
                <a:ea typeface="+mn-ea"/>
                <a:cs typeface="+mn-cs"/>
              </a:rPr>
              <a:t>Hadi</a:t>
            </a:r>
            <a:r>
              <a:rPr lang="en-US" sz="2500" b="1" dirty="0">
                <a:ea typeface="+mn-ea"/>
                <a:cs typeface="+mn-cs"/>
              </a:rPr>
              <a:t>, Ph.D., P.E. (PI)</a:t>
            </a:r>
          </a:p>
          <a:p>
            <a:pPr lvl="1">
              <a:defRPr/>
            </a:pPr>
            <a:r>
              <a:rPr lang="en-US" sz="2500" b="1" dirty="0" err="1">
                <a:ea typeface="+mn-ea"/>
                <a:cs typeface="+mn-cs"/>
              </a:rPr>
              <a:t>Haitham</a:t>
            </a:r>
            <a:r>
              <a:rPr lang="en-US" sz="2500" b="1" dirty="0">
                <a:ea typeface="+mn-ea"/>
                <a:cs typeface="+mn-cs"/>
              </a:rPr>
              <a:t> Al-</a:t>
            </a:r>
            <a:r>
              <a:rPr lang="en-US" sz="2500" b="1" dirty="0" err="1">
                <a:ea typeface="+mn-ea"/>
                <a:cs typeface="+mn-cs"/>
              </a:rPr>
              <a:t>Deek</a:t>
            </a:r>
            <a:r>
              <a:rPr lang="en-US" sz="2500" b="1" dirty="0">
                <a:ea typeface="+mn-ea"/>
                <a:cs typeface="+mn-cs"/>
              </a:rPr>
              <a:t>, Ph.D., P.E. (UCF PI)</a:t>
            </a:r>
          </a:p>
          <a:p>
            <a:pPr lvl="1">
              <a:defRPr/>
            </a:pPr>
            <a:r>
              <a:rPr lang="fr-FR" sz="2500" b="1" dirty="0">
                <a:ea typeface="+mn-ea"/>
                <a:cs typeface="+mn-cs"/>
              </a:rPr>
              <a:t>Omer </a:t>
            </a:r>
            <a:r>
              <a:rPr lang="fr-FR" sz="2500" b="1" dirty="0" err="1">
                <a:ea typeface="+mn-ea"/>
                <a:cs typeface="+mn-cs"/>
              </a:rPr>
              <a:t>Tatari</a:t>
            </a:r>
            <a:r>
              <a:rPr lang="fr-FR" sz="2500" b="1" dirty="0">
                <a:ea typeface="+mn-ea"/>
                <a:cs typeface="+mn-cs"/>
              </a:rPr>
              <a:t>, </a:t>
            </a:r>
            <a:r>
              <a:rPr lang="fr-FR" sz="2500" b="1" dirty="0" err="1">
                <a:ea typeface="+mn-ea"/>
                <a:cs typeface="+mn-cs"/>
              </a:rPr>
              <a:t>Ph.D</a:t>
            </a:r>
            <a:r>
              <a:rPr lang="fr-FR" sz="2500" b="1" dirty="0">
                <a:ea typeface="+mn-ea"/>
                <a:cs typeface="+mn-cs"/>
              </a:rPr>
              <a:t> (Co-PI)</a:t>
            </a:r>
          </a:p>
          <a:p>
            <a:pPr lvl="1">
              <a:defRPr/>
            </a:pPr>
            <a:r>
              <a:rPr lang="fr-FR" sz="2500" b="1" dirty="0">
                <a:ea typeface="+mn-ea"/>
                <a:cs typeface="+mn-cs"/>
              </a:rPr>
              <a:t>Yan </a:t>
            </a:r>
            <a:r>
              <a:rPr lang="fr-FR" sz="2500" b="1" dirty="0" err="1">
                <a:ea typeface="+mn-ea"/>
                <a:cs typeface="+mn-cs"/>
              </a:rPr>
              <a:t>Xiao</a:t>
            </a:r>
            <a:r>
              <a:rPr lang="fr-FR" sz="2500" b="1" dirty="0">
                <a:ea typeface="+mn-ea"/>
                <a:cs typeface="+mn-cs"/>
              </a:rPr>
              <a:t> (Co-PI</a:t>
            </a:r>
            <a:r>
              <a:rPr lang="fr-FR" sz="2500" b="1" dirty="0" smtClean="0">
                <a:ea typeface="+mn-ea"/>
                <a:cs typeface="+mn-cs"/>
              </a:rPr>
              <a:t>)</a:t>
            </a:r>
          </a:p>
          <a:p>
            <a:pPr lvl="1">
              <a:defRPr/>
            </a:pPr>
            <a:r>
              <a:rPr lang="en-US" sz="2500" b="1" dirty="0" err="1"/>
              <a:t>Somaye</a:t>
            </a:r>
            <a:r>
              <a:rPr lang="en-US" sz="2500" b="1" dirty="0"/>
              <a:t> </a:t>
            </a:r>
            <a:r>
              <a:rPr lang="en-US" sz="2500" b="1" dirty="0" err="1"/>
              <a:t>Fakharian</a:t>
            </a:r>
            <a:r>
              <a:rPr lang="en-US" sz="2500" b="1" dirty="0"/>
              <a:t> (FIU Ph.D. student)</a:t>
            </a:r>
          </a:p>
          <a:p>
            <a:pPr lvl="1">
              <a:defRPr/>
            </a:pPr>
            <a:r>
              <a:rPr lang="en-US" sz="2500" b="1" dirty="0" smtClean="0">
                <a:ea typeface="+mn-ea"/>
                <a:cs typeface="+mn-cs"/>
              </a:rPr>
              <a:t>Frank </a:t>
            </a:r>
            <a:r>
              <a:rPr lang="en-US" sz="2500" b="1" dirty="0">
                <a:ea typeface="+mn-ea"/>
                <a:cs typeface="+mn-cs"/>
              </a:rPr>
              <a:t>A. </a:t>
            </a:r>
            <a:r>
              <a:rPr lang="en-US" sz="2500" b="1" dirty="0" err="1">
                <a:ea typeface="+mn-ea"/>
                <a:cs typeface="+mn-cs"/>
              </a:rPr>
              <a:t>Consoli</a:t>
            </a:r>
            <a:r>
              <a:rPr lang="en-US" sz="2500" b="1" dirty="0">
                <a:ea typeface="+mn-ea"/>
                <a:cs typeface="+mn-cs"/>
              </a:rPr>
              <a:t>, P.E. (UCF Ph.D. Student)</a:t>
            </a:r>
          </a:p>
          <a:p>
            <a:pPr lvl="1">
              <a:defRPr/>
            </a:pPr>
            <a:r>
              <a:rPr lang="en-US" sz="2500" b="1" dirty="0">
                <a:ea typeface="+mn-ea"/>
                <a:cs typeface="+mn-cs"/>
              </a:rPr>
              <a:t>John Rogers, P.E. (UCF Ph.D. Student)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2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Progress Diagram</a:t>
            </a:r>
          </a:p>
        </p:txBody>
      </p:sp>
      <p:grpSp>
        <p:nvGrpSpPr>
          <p:cNvPr id="97283" name="Group 3"/>
          <p:cNvGrpSpPr>
            <a:grpSpLocks/>
          </p:cNvGrpSpPr>
          <p:nvPr/>
        </p:nvGrpSpPr>
        <p:grpSpPr bwMode="auto">
          <a:xfrm>
            <a:off x="381000" y="2438400"/>
            <a:ext cx="6324600" cy="3200400"/>
            <a:chOff x="528" y="1392"/>
            <a:chExt cx="4560" cy="2160"/>
          </a:xfrm>
        </p:grpSpPr>
        <p:grpSp>
          <p:nvGrpSpPr>
            <p:cNvPr id="97284" name="Group 4"/>
            <p:cNvGrpSpPr>
              <a:grpSpLocks/>
            </p:cNvGrpSpPr>
            <p:nvPr/>
          </p:nvGrpSpPr>
          <p:grpSpPr bwMode="auto">
            <a:xfrm>
              <a:off x="528" y="1392"/>
              <a:ext cx="4560" cy="2160"/>
              <a:chOff x="528" y="1200"/>
              <a:chExt cx="4752" cy="2352"/>
            </a:xfrm>
          </p:grpSpPr>
          <p:sp>
            <p:nvSpPr>
              <p:cNvPr id="97285" name="AutoShape 5"/>
              <p:cNvSpPr>
                <a:spLocks noChangeArrowheads="1"/>
              </p:cNvSpPr>
              <p:nvPr/>
            </p:nvSpPr>
            <p:spPr bwMode="gray">
              <a:xfrm>
                <a:off x="3504" y="1728"/>
                <a:ext cx="1776" cy="1824"/>
              </a:xfrm>
              <a:prstGeom prst="chevron">
                <a:avLst>
                  <a:gd name="adj" fmla="val 16468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69804"/>
                      <a:invGamma/>
                    </a:schemeClr>
                  </a:gs>
                </a:gsLst>
                <a:lin ang="0" scaled="1"/>
              </a:gradFill>
              <a:ln w="38100">
                <a:solidFill>
                  <a:srgbClr val="EAEAEA"/>
                </a:solidFill>
                <a:miter lim="800000"/>
                <a:headEnd/>
                <a:tailEnd/>
              </a:ln>
              <a:effectLst>
                <a:outerShdw dist="109250" dir="3267739" algn="ctr" rotWithShape="0">
                  <a:srgbClr val="333333">
                    <a:alpha val="50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7286" name="AutoShape 6"/>
              <p:cNvSpPr>
                <a:spLocks noChangeArrowheads="1"/>
              </p:cNvSpPr>
              <p:nvPr/>
            </p:nvSpPr>
            <p:spPr bwMode="gray">
              <a:xfrm>
                <a:off x="2016" y="1728"/>
                <a:ext cx="1872" cy="1824"/>
              </a:xfrm>
              <a:prstGeom prst="chevron">
                <a:avLst>
                  <a:gd name="adj" fmla="val 17842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69804"/>
                      <a:invGamma/>
                    </a:schemeClr>
                  </a:gs>
                </a:gsLst>
                <a:lin ang="0" scaled="1"/>
              </a:gradFill>
              <a:ln w="38100">
                <a:solidFill>
                  <a:srgbClr val="EAEAEA"/>
                </a:solidFill>
                <a:miter lim="800000"/>
                <a:headEnd/>
                <a:tailEnd/>
              </a:ln>
              <a:effectLst>
                <a:outerShdw dist="109250" dir="3267739" algn="ctr" rotWithShape="0">
                  <a:srgbClr val="333333">
                    <a:alpha val="50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7287" name="AutoShape 7"/>
              <p:cNvSpPr>
                <a:spLocks noChangeArrowheads="1"/>
              </p:cNvSpPr>
              <p:nvPr/>
            </p:nvSpPr>
            <p:spPr bwMode="gray">
              <a:xfrm>
                <a:off x="528" y="1728"/>
                <a:ext cx="1872" cy="1824"/>
              </a:xfrm>
              <a:prstGeom prst="chevron">
                <a:avLst>
                  <a:gd name="adj" fmla="val 17842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69804"/>
                      <a:invGamma/>
                    </a:schemeClr>
                  </a:gs>
                </a:gsLst>
                <a:lin ang="0" scaled="1"/>
              </a:gradFill>
              <a:ln w="38100">
                <a:solidFill>
                  <a:srgbClr val="EAEAEA"/>
                </a:solidFill>
                <a:miter lim="800000"/>
                <a:headEnd/>
                <a:tailEnd/>
              </a:ln>
              <a:effectLst>
                <a:outerShdw dist="109250" dir="3267739" algn="ctr" rotWithShape="0">
                  <a:srgbClr val="333333">
                    <a:alpha val="50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7288" name="AutoShape 8"/>
              <p:cNvSpPr>
                <a:spLocks noChangeArrowheads="1"/>
              </p:cNvSpPr>
              <p:nvPr/>
            </p:nvSpPr>
            <p:spPr bwMode="gray">
              <a:xfrm>
                <a:off x="672" y="1200"/>
                <a:ext cx="1296" cy="36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69804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en-US" sz="2000" dirty="0"/>
                  <a:t>Phase 1</a:t>
                </a:r>
              </a:p>
            </p:txBody>
          </p:sp>
          <p:sp>
            <p:nvSpPr>
              <p:cNvPr id="97289" name="AutoShape 9"/>
              <p:cNvSpPr>
                <a:spLocks noChangeArrowheads="1"/>
              </p:cNvSpPr>
              <p:nvPr/>
            </p:nvSpPr>
            <p:spPr bwMode="gray">
              <a:xfrm>
                <a:off x="2133" y="1200"/>
                <a:ext cx="1296" cy="36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69804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en-US" sz="2000"/>
                  <a:t>Phase 2</a:t>
                </a:r>
              </a:p>
            </p:txBody>
          </p:sp>
          <p:sp>
            <p:nvSpPr>
              <p:cNvPr id="97290" name="AutoShape 10"/>
              <p:cNvSpPr>
                <a:spLocks noChangeArrowheads="1"/>
              </p:cNvSpPr>
              <p:nvPr/>
            </p:nvSpPr>
            <p:spPr bwMode="gray">
              <a:xfrm>
                <a:off x="3600" y="1200"/>
                <a:ext cx="1296" cy="36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69804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en-US" sz="2000"/>
                  <a:t>Phase 3</a:t>
                </a:r>
              </a:p>
            </p:txBody>
          </p:sp>
        </p:grpSp>
        <p:sp>
          <p:nvSpPr>
            <p:cNvPr id="97291" name="Text Box 11"/>
            <p:cNvSpPr txBox="1">
              <a:spLocks noChangeArrowheads="1"/>
            </p:cNvSpPr>
            <p:nvPr/>
          </p:nvSpPr>
          <p:spPr bwMode="gray">
            <a:xfrm>
              <a:off x="803" y="2163"/>
              <a:ext cx="1247" cy="1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20650" indent="-12065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1C1C1C"/>
                </a:buClr>
              </a:pPr>
              <a:r>
                <a:rPr lang="en-US" altLang="en-US" sz="1400" dirty="0" smtClean="0">
                  <a:solidFill>
                    <a:srgbClr val="7030A0"/>
                  </a:solidFill>
                </a:rPr>
                <a:t>Turnpike , 1.8 Mile</a:t>
              </a:r>
            </a:p>
            <a:p>
              <a:pPr>
                <a:spcBef>
                  <a:spcPct val="50000"/>
                </a:spcBef>
                <a:buClr>
                  <a:srgbClr val="1C1C1C"/>
                </a:buClr>
              </a:pPr>
              <a:r>
                <a:rPr lang="en-US" altLang="en-US" sz="1400" dirty="0" smtClean="0">
                  <a:solidFill>
                    <a:srgbClr val="211E54"/>
                  </a:solidFill>
                </a:rPr>
                <a:t>4 detectors</a:t>
              </a:r>
            </a:p>
            <a:p>
              <a:pPr>
                <a:spcBef>
                  <a:spcPct val="50000"/>
                </a:spcBef>
                <a:buClr>
                  <a:srgbClr val="1C1C1C"/>
                </a:buClr>
              </a:pPr>
              <a:r>
                <a:rPr lang="en-US" altLang="en-US" sz="1400" b="0" dirty="0" smtClean="0">
                  <a:solidFill>
                    <a:srgbClr val="211E54"/>
                  </a:solidFill>
                </a:rPr>
                <a:t>All methods</a:t>
              </a:r>
            </a:p>
            <a:p>
              <a:pPr>
                <a:spcBef>
                  <a:spcPct val="50000"/>
                </a:spcBef>
                <a:buClr>
                  <a:srgbClr val="1C1C1C"/>
                </a:buClr>
              </a:pPr>
              <a:r>
                <a:rPr lang="en-US" altLang="en-US" sz="1400" b="0" dirty="0" smtClean="0">
                  <a:solidFill>
                    <a:srgbClr val="211E54"/>
                  </a:solidFill>
                </a:rPr>
                <a:t>Real World Data</a:t>
              </a:r>
              <a:endParaRPr lang="en-US" altLang="en-US" sz="1400" b="0" dirty="0">
                <a:solidFill>
                  <a:srgbClr val="211E54"/>
                </a:solidFill>
              </a:endParaRPr>
            </a:p>
            <a:p>
              <a:pPr>
                <a:lnSpc>
                  <a:spcPct val="60000"/>
                </a:lnSpc>
                <a:spcBef>
                  <a:spcPct val="50000"/>
                </a:spcBef>
                <a:buClr>
                  <a:srgbClr val="1C1C1C"/>
                </a:buClr>
              </a:pPr>
              <a:endParaRPr lang="en-US" altLang="en-US" sz="1400" b="0" dirty="0"/>
            </a:p>
          </p:txBody>
        </p:sp>
        <p:sp>
          <p:nvSpPr>
            <p:cNvPr id="97292" name="Text Box 12"/>
            <p:cNvSpPr txBox="1">
              <a:spLocks noChangeArrowheads="1"/>
            </p:cNvSpPr>
            <p:nvPr/>
          </p:nvSpPr>
          <p:spPr bwMode="gray">
            <a:xfrm>
              <a:off x="2225" y="2060"/>
              <a:ext cx="1527" cy="1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20650" indent="-12065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1C1C1C"/>
                </a:buClr>
              </a:pPr>
              <a:r>
                <a:rPr lang="en-US" altLang="en-US" sz="1400" dirty="0">
                  <a:solidFill>
                    <a:srgbClr val="7030A0"/>
                  </a:solidFill>
                </a:rPr>
                <a:t>SR 826(0.947, Detectors,0311 mile</a:t>
              </a:r>
            </a:p>
            <a:p>
              <a:pPr>
                <a:spcBef>
                  <a:spcPct val="50000"/>
                </a:spcBef>
                <a:buClr>
                  <a:srgbClr val="1C1C1C"/>
                </a:buClr>
              </a:pPr>
              <a:r>
                <a:rPr lang="en-US" altLang="en-US" sz="1400" dirty="0">
                  <a:solidFill>
                    <a:srgbClr val="211E54"/>
                  </a:solidFill>
                </a:rPr>
                <a:t>Simulation (CORSIM)</a:t>
              </a:r>
            </a:p>
            <a:p>
              <a:pPr>
                <a:spcBef>
                  <a:spcPct val="50000"/>
                </a:spcBef>
                <a:buClr>
                  <a:srgbClr val="1C1C1C"/>
                </a:buClr>
              </a:pPr>
              <a:r>
                <a:rPr lang="en-US" altLang="en-US" sz="1400" dirty="0">
                  <a:solidFill>
                    <a:srgbClr val="211E54"/>
                  </a:solidFill>
                </a:rPr>
                <a:t>Real world</a:t>
              </a:r>
            </a:p>
            <a:p>
              <a:pPr>
                <a:spcBef>
                  <a:spcPct val="50000"/>
                </a:spcBef>
                <a:buClr>
                  <a:srgbClr val="1C1C1C"/>
                </a:buClr>
              </a:pPr>
              <a:r>
                <a:rPr lang="en-US" altLang="en-US" sz="1400" dirty="0">
                  <a:solidFill>
                    <a:srgbClr val="211E54"/>
                  </a:solidFill>
                </a:rPr>
                <a:t>Comparison of simulation and real world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  <a:buClr>
                  <a:srgbClr val="1C1C1C"/>
                </a:buClr>
              </a:pPr>
              <a:endParaRPr lang="en-US" altLang="en-US" sz="1400" b="0" dirty="0"/>
            </a:p>
          </p:txBody>
        </p:sp>
        <p:sp>
          <p:nvSpPr>
            <p:cNvPr id="97293" name="Text Box 13"/>
            <p:cNvSpPr txBox="1">
              <a:spLocks noChangeArrowheads="1"/>
            </p:cNvSpPr>
            <p:nvPr/>
          </p:nvSpPr>
          <p:spPr bwMode="gray">
            <a:xfrm>
              <a:off x="3696" y="2304"/>
              <a:ext cx="1248" cy="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120650" indent="-120650">
                <a:spcBef>
                  <a:spcPct val="50000"/>
                </a:spcBef>
                <a:buClr>
                  <a:srgbClr val="1C1C1C"/>
                </a:buClr>
                <a:defRPr sz="1400">
                  <a:solidFill>
                    <a:srgbClr val="7030A0"/>
                  </a:solidFill>
                </a:defRPr>
              </a:lvl1pPr>
              <a:lvl6pPr fontAlgn="base">
                <a:spcBef>
                  <a:spcPct val="0"/>
                </a:spcBef>
                <a:spcAft>
                  <a:spcPct val="0"/>
                </a:spcAft>
              </a:lvl6pPr>
              <a:lvl7pPr fontAlgn="base">
                <a:spcBef>
                  <a:spcPct val="0"/>
                </a:spcBef>
                <a:spcAft>
                  <a:spcPct val="0"/>
                </a:spcAft>
              </a:lvl7pPr>
              <a:lvl8pPr fontAlgn="base">
                <a:spcBef>
                  <a:spcPct val="0"/>
                </a:spcBef>
                <a:spcAft>
                  <a:spcPct val="0"/>
                </a:spcAft>
              </a:lvl8pPr>
              <a:lvl9pPr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en-US" altLang="en-US" dirty="0"/>
                <a:t>Estimation of Density</a:t>
              </a:r>
            </a:p>
            <a:p>
              <a:endParaRPr lang="en-US" altLang="en-US" dirty="0"/>
            </a:p>
          </p:txBody>
        </p:sp>
      </p:grpSp>
      <p:sp>
        <p:nvSpPr>
          <p:cNvPr id="97294" name="AutoShape 14"/>
          <p:cNvSpPr>
            <a:spLocks noChangeArrowheads="1"/>
          </p:cNvSpPr>
          <p:nvPr/>
        </p:nvSpPr>
        <p:spPr bwMode="gray">
          <a:xfrm>
            <a:off x="6980599" y="1981200"/>
            <a:ext cx="1828800" cy="41910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en-US" altLang="en-US" sz="1600" b="0" dirty="0" smtClean="0">
                <a:solidFill>
                  <a:srgbClr val="000000"/>
                </a:solidFill>
              </a:rPr>
              <a:t>.</a:t>
            </a:r>
            <a:endParaRPr lang="en-US" altLang="en-US" sz="1600" b="0" dirty="0">
              <a:solidFill>
                <a:srgbClr val="000000"/>
              </a:solidFill>
            </a:endParaRPr>
          </a:p>
        </p:txBody>
      </p:sp>
      <p:pic>
        <p:nvPicPr>
          <p:cNvPr id="97295" name="Picture 15" descr="1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5" y="3593811"/>
            <a:ext cx="82708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Detector Data</a:t>
            </a:r>
            <a:endParaRPr lang="en-US" alt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372600" cy="3962400"/>
          </a:xfrm>
        </p:spPr>
        <p:txBody>
          <a:bodyPr/>
          <a:lstStyle/>
          <a:p>
            <a:r>
              <a:rPr lang="en-US" altLang="en-US" sz="2500" b="1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 Based</a:t>
            </a:r>
          </a:p>
          <a:p>
            <a:r>
              <a:rPr lang="en-US" altLang="en-US" sz="2500" b="1" dirty="0" smtClean="0"/>
              <a:t>Base on speed, the link is </a:t>
            </a:r>
          </a:p>
          <a:p>
            <a:r>
              <a:rPr lang="en-US" altLang="en-US" sz="2400" dirty="0" smtClean="0"/>
              <a:t>1: Fully congested, if the speed  based on both detectors&lt; 40 M/</a:t>
            </a:r>
            <a:r>
              <a:rPr lang="en-US" altLang="en-US" sz="2400" dirty="0" err="1" smtClean="0"/>
              <a:t>Hr</a:t>
            </a:r>
            <a:endParaRPr lang="en-US" altLang="en-US" sz="2400" dirty="0" smtClean="0"/>
          </a:p>
          <a:p>
            <a:r>
              <a:rPr lang="en-US" altLang="en-US" sz="2400" dirty="0" smtClean="0"/>
              <a:t>2: Uncongested: </a:t>
            </a:r>
            <a:r>
              <a:rPr lang="en-US" altLang="en-US" sz="2400" dirty="0"/>
              <a:t>if the speed  based on both detectors </a:t>
            </a:r>
            <a:r>
              <a:rPr lang="en-US" altLang="en-US" sz="2400" dirty="0" smtClean="0"/>
              <a:t>&gt;= 40</a:t>
            </a:r>
          </a:p>
          <a:p>
            <a:r>
              <a:rPr lang="en-US" altLang="en-US" sz="2400" dirty="0" smtClean="0"/>
              <a:t>3: Partially Congested: If the </a:t>
            </a:r>
            <a:r>
              <a:rPr lang="en-US" altLang="en-US" sz="2400" dirty="0"/>
              <a:t>speed </a:t>
            </a:r>
            <a:r>
              <a:rPr lang="en-US" altLang="en-US" sz="2400" dirty="0" smtClean="0"/>
              <a:t>based </a:t>
            </a:r>
            <a:r>
              <a:rPr lang="en-US" altLang="en-US" sz="2400" dirty="0"/>
              <a:t>on </a:t>
            </a:r>
            <a:r>
              <a:rPr lang="en-US" altLang="en-US" sz="2400" dirty="0" smtClean="0"/>
              <a:t>one detector &lt; 40</a:t>
            </a:r>
          </a:p>
          <a:p>
            <a:r>
              <a:rPr lang="en-US" altLang="en-US" sz="2500" b="1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 Based</a:t>
            </a:r>
          </a:p>
          <a:p>
            <a:pPr lvl="1"/>
            <a:r>
              <a:rPr lang="en-US" altLang="en-US" sz="2400" dirty="0">
                <a:ea typeface="+mn-ea"/>
                <a:cs typeface="+mn-cs"/>
              </a:rPr>
              <a:t>Arrival vehicle &gt; Departure Vehicle</a:t>
            </a:r>
          </a:p>
          <a:p>
            <a:pPr lvl="1"/>
            <a:endParaRPr lang="en-US" altLang="en-US" sz="2400" dirty="0"/>
          </a:p>
        </p:txBody>
      </p:sp>
      <p:pic>
        <p:nvPicPr>
          <p:cNvPr id="10250" name="Picture 10" descr="3D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18903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AVI Data</a:t>
            </a:r>
            <a:endParaRPr lang="en-US" alt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01000" cy="3962400"/>
          </a:xfrm>
        </p:spPr>
        <p:txBody>
          <a:bodyPr/>
          <a:lstStyle/>
          <a:p>
            <a:r>
              <a:rPr lang="en-US" altLang="en-US" sz="2500" b="1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 Based</a:t>
            </a:r>
          </a:p>
          <a:p>
            <a:r>
              <a:rPr lang="en-US" altLang="en-US" sz="2400" dirty="0" smtClean="0"/>
              <a:t>1: Average Speed for the segment &lt; 40 is totally congested</a:t>
            </a:r>
          </a:p>
          <a:p>
            <a:r>
              <a:rPr lang="en-US" altLang="en-US" sz="2400" dirty="0" smtClean="0"/>
              <a:t>2: Average Speed&gt;= 40 is totally Uncongested</a:t>
            </a:r>
          </a:p>
          <a:p>
            <a:pPr lvl="1"/>
            <a:endParaRPr lang="en-US" altLang="en-US" sz="2400" dirty="0" smtClean="0"/>
          </a:p>
          <a:p>
            <a:pPr lvl="1"/>
            <a:endParaRPr lang="en-US" altLang="en-US" sz="2400" dirty="0"/>
          </a:p>
        </p:txBody>
      </p:sp>
      <p:pic>
        <p:nvPicPr>
          <p:cNvPr id="10250" name="Picture 10" descr="3D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18903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67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1634836" y="145472"/>
            <a:ext cx="6781800" cy="563563"/>
          </a:xfrm>
        </p:spPr>
        <p:txBody>
          <a:bodyPr/>
          <a:lstStyle/>
          <a:p>
            <a:r>
              <a:rPr lang="en-US" altLang="en-US" sz="2500" dirty="0" smtClean="0"/>
              <a:t>Combination of Detector and AVI Data</a:t>
            </a:r>
            <a:endParaRPr lang="en-US" altLang="en-US" sz="2500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01000" cy="3962400"/>
          </a:xfrm>
        </p:spPr>
        <p:txBody>
          <a:bodyPr/>
          <a:lstStyle/>
          <a:p>
            <a:r>
              <a:rPr lang="en-US" altLang="en-US" sz="2500" b="1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 Based </a:t>
            </a:r>
          </a:p>
          <a:p>
            <a:r>
              <a:rPr lang="en-US" altLang="en-US" sz="2400" dirty="0" smtClean="0"/>
              <a:t>1: For fully congested(based on Detector), average speed based on AVI </a:t>
            </a:r>
          </a:p>
          <a:p>
            <a:r>
              <a:rPr lang="en-US" altLang="en-US" sz="2400" dirty="0" smtClean="0"/>
              <a:t>2: For totally uncongested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(based on Detector): average speed based on AVI</a:t>
            </a:r>
          </a:p>
          <a:p>
            <a:r>
              <a:rPr lang="en-US" altLang="en-US" sz="2400" dirty="0" smtClean="0"/>
              <a:t>3: Partially Congested: base on relationship sped and travel time, the partial queue is estimated.</a:t>
            </a:r>
          </a:p>
          <a:p>
            <a:pPr lvl="1"/>
            <a:endParaRPr lang="en-US" altLang="en-US" sz="2400" dirty="0"/>
          </a:p>
        </p:txBody>
      </p:sp>
      <p:pic>
        <p:nvPicPr>
          <p:cNvPr id="10250" name="Picture 10" descr="3D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18903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78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1634836" y="145472"/>
            <a:ext cx="6781800" cy="563563"/>
          </a:xfrm>
        </p:spPr>
        <p:txBody>
          <a:bodyPr/>
          <a:lstStyle/>
          <a:p>
            <a:r>
              <a:rPr lang="en-US" altLang="en-US" sz="2500" dirty="0" smtClean="0"/>
              <a:t>Combination of Detector and AVI Data</a:t>
            </a:r>
            <a:endParaRPr lang="en-US" altLang="en-US" sz="2500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01000" cy="3962400"/>
          </a:xfrm>
        </p:spPr>
        <p:txBody>
          <a:bodyPr/>
          <a:lstStyle/>
          <a:p>
            <a:r>
              <a:rPr lang="en-US" altLang="en-US" sz="2500" b="1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 Time Based</a:t>
            </a:r>
          </a:p>
          <a:p>
            <a:r>
              <a:rPr lang="en-US" altLang="en-US" sz="2400" dirty="0" smtClean="0"/>
              <a:t>1: For fully congested(based on AVI), average travel time is calculated</a:t>
            </a:r>
          </a:p>
          <a:p>
            <a:r>
              <a:rPr lang="en-US" altLang="en-US" sz="2400" dirty="0" smtClean="0"/>
              <a:t>2: For totally uncongested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(based on AVI): average travel time is calculated</a:t>
            </a:r>
          </a:p>
          <a:p>
            <a:r>
              <a:rPr lang="en-US" altLang="en-US" sz="2400" dirty="0" smtClean="0"/>
              <a:t>3: Partially Congested: the linear regression for each travel time between fully congested and fully uncongested.</a:t>
            </a:r>
            <a:endParaRPr lang="en-US" altLang="en-US" sz="2400" dirty="0"/>
          </a:p>
        </p:txBody>
      </p:sp>
      <p:pic>
        <p:nvPicPr>
          <p:cNvPr id="10250" name="Picture 10" descr="3D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18903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3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Rectangle 6"/>
          <p:cNvSpPr>
            <a:spLocks noGrp="1" noChangeArrowheads="1"/>
          </p:cNvSpPr>
          <p:nvPr>
            <p:ph type="title"/>
          </p:nvPr>
        </p:nvSpPr>
        <p:spPr>
          <a:xfrm>
            <a:off x="1553368" y="304800"/>
            <a:ext cx="8505032" cy="914400"/>
          </a:xfrm>
        </p:spPr>
        <p:txBody>
          <a:bodyPr/>
          <a:lstStyle/>
          <a:p>
            <a:r>
              <a:rPr lang="en-US" altLang="en-US" sz="3000" dirty="0" smtClean="0"/>
              <a:t>Methods For Queue Length Estimation</a:t>
            </a:r>
            <a:br>
              <a:rPr lang="en-US" altLang="en-US" sz="3000" dirty="0" smtClean="0"/>
            </a:br>
            <a:endParaRPr lang="en-US" altLang="en-US" sz="3000" dirty="0"/>
          </a:p>
        </p:txBody>
      </p:sp>
      <p:sp>
        <p:nvSpPr>
          <p:cNvPr id="87052" name="AutoShape 12"/>
          <p:cNvSpPr>
            <a:spLocks/>
          </p:cNvSpPr>
          <p:nvPr/>
        </p:nvSpPr>
        <p:spPr bwMode="auto">
          <a:xfrm>
            <a:off x="6096000" y="1828800"/>
            <a:ext cx="2743200" cy="914400"/>
          </a:xfrm>
          <a:prstGeom prst="accentCallout2">
            <a:avLst>
              <a:gd name="adj1" fmla="val 12500"/>
              <a:gd name="adj2" fmla="val -2778"/>
              <a:gd name="adj3" fmla="val 12500"/>
              <a:gd name="adj4" fmla="val -38370"/>
              <a:gd name="adj5" fmla="val 140625"/>
              <a:gd name="adj6" fmla="val -45199"/>
            </a:avLst>
          </a:prstGeom>
          <a:noFill/>
          <a:ln w="9525">
            <a:solidFill>
              <a:schemeClr val="folHlink"/>
            </a:solidFill>
            <a:miter lim="800000"/>
            <a:headEnd type="triangl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altLang="en-US" sz="1600" dirty="0">
                <a:solidFill>
                  <a:srgbClr val="00B050"/>
                </a:solidFill>
              </a:rPr>
              <a:t>AVI (Average Speed)</a:t>
            </a:r>
          </a:p>
        </p:txBody>
      </p:sp>
      <p:sp>
        <p:nvSpPr>
          <p:cNvPr id="87053" name="AutoShape 13"/>
          <p:cNvSpPr>
            <a:spLocks/>
          </p:cNvSpPr>
          <p:nvPr/>
        </p:nvSpPr>
        <p:spPr bwMode="auto">
          <a:xfrm>
            <a:off x="4724400" y="5499100"/>
            <a:ext cx="3048000" cy="854075"/>
          </a:xfrm>
          <a:prstGeom prst="accentCallout2">
            <a:avLst>
              <a:gd name="adj1" fmla="val 13384"/>
              <a:gd name="adj2" fmla="val -2500"/>
              <a:gd name="adj3" fmla="val 13384"/>
              <a:gd name="adj4" fmla="val -14792"/>
              <a:gd name="adj5" fmla="val -58366"/>
              <a:gd name="adj6" fmla="val -14792"/>
            </a:avLst>
          </a:prstGeom>
          <a:noFill/>
          <a:ln w="9525">
            <a:solidFill>
              <a:schemeClr val="accent1"/>
            </a:solidFill>
            <a:miter lim="800000"/>
            <a:headEnd type="triangl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en-US" altLang="en-US" sz="1600" dirty="0">
                <a:solidFill>
                  <a:srgbClr val="00B050"/>
                </a:solidFill>
              </a:rPr>
              <a:t>Combination of AVI and Detector(Travel Time and Speed)</a:t>
            </a:r>
          </a:p>
        </p:txBody>
      </p:sp>
      <p:sp>
        <p:nvSpPr>
          <p:cNvPr id="87054" name="AutoShape 14"/>
          <p:cNvSpPr>
            <a:spLocks/>
          </p:cNvSpPr>
          <p:nvPr/>
        </p:nvSpPr>
        <p:spPr bwMode="auto">
          <a:xfrm>
            <a:off x="152400" y="2222500"/>
            <a:ext cx="2344738" cy="825500"/>
          </a:xfrm>
          <a:prstGeom prst="accentCallout2">
            <a:avLst>
              <a:gd name="adj1" fmla="val 13847"/>
              <a:gd name="adj2" fmla="val 103250"/>
              <a:gd name="adj3" fmla="val 13847"/>
              <a:gd name="adj4" fmla="val 121329"/>
              <a:gd name="adj5" fmla="val 130000"/>
              <a:gd name="adj6" fmla="val 132972"/>
            </a:avLst>
          </a:prstGeom>
          <a:noFill/>
          <a:ln w="9525">
            <a:solidFill>
              <a:schemeClr val="folHlink"/>
            </a:solidFill>
            <a:miter lim="800000"/>
            <a:headEnd type="triangl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 eaLnBrk="0" hangingPunct="0"/>
            <a:r>
              <a:rPr lang="en-US" altLang="en-US" sz="1600" dirty="0">
                <a:solidFill>
                  <a:srgbClr val="00B050"/>
                </a:solidFill>
              </a:rPr>
              <a:t>Detector (Average Speed and Volume)</a:t>
            </a:r>
          </a:p>
        </p:txBody>
      </p:sp>
      <p:grpSp>
        <p:nvGrpSpPr>
          <p:cNvPr id="87055" name="Group 15"/>
          <p:cNvGrpSpPr>
            <a:grpSpLocks/>
          </p:cNvGrpSpPr>
          <p:nvPr/>
        </p:nvGrpSpPr>
        <p:grpSpPr bwMode="auto">
          <a:xfrm>
            <a:off x="1905000" y="2527300"/>
            <a:ext cx="5326063" cy="2843213"/>
            <a:chOff x="1200" y="1592"/>
            <a:chExt cx="3355" cy="1791"/>
          </a:xfrm>
        </p:grpSpPr>
        <p:sp>
          <p:nvSpPr>
            <p:cNvPr id="87048" name="Freeform 8"/>
            <p:cNvSpPr>
              <a:spLocks/>
            </p:cNvSpPr>
            <p:nvPr/>
          </p:nvSpPr>
          <p:spPr bwMode="gray">
            <a:xfrm>
              <a:off x="1702" y="2521"/>
              <a:ext cx="2853" cy="862"/>
            </a:xfrm>
            <a:custGeom>
              <a:avLst/>
              <a:gdLst>
                <a:gd name="T0" fmla="*/ 531 w 2298"/>
                <a:gd name="T1" fmla="*/ 361 h 900"/>
                <a:gd name="T2" fmla="*/ 999 w 2298"/>
                <a:gd name="T3" fmla="*/ 406 h 900"/>
                <a:gd name="T4" fmla="*/ 1547 w 2298"/>
                <a:gd name="T5" fmla="*/ 188 h 900"/>
                <a:gd name="T6" fmla="*/ 1325 w 2298"/>
                <a:gd name="T7" fmla="*/ 131 h 900"/>
                <a:gd name="T8" fmla="*/ 2005 w 2298"/>
                <a:gd name="T9" fmla="*/ 0 h 900"/>
                <a:gd name="T10" fmla="*/ 2298 w 2298"/>
                <a:gd name="T11" fmla="*/ 425 h 900"/>
                <a:gd name="T12" fmla="*/ 2054 w 2298"/>
                <a:gd name="T13" fmla="*/ 340 h 900"/>
                <a:gd name="T14" fmla="*/ 1120 w 2298"/>
                <a:gd name="T15" fmla="*/ 816 h 900"/>
                <a:gd name="T16" fmla="*/ 0 w 2298"/>
                <a:gd name="T17" fmla="*/ 608 h 900"/>
                <a:gd name="T18" fmla="*/ 401 w 2298"/>
                <a:gd name="T19" fmla="*/ 633 h 900"/>
                <a:gd name="T20" fmla="*/ 531 w 2298"/>
                <a:gd name="T21" fmla="*/ 361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98" h="900">
                  <a:moveTo>
                    <a:pt x="531" y="361"/>
                  </a:moveTo>
                  <a:cubicBezTo>
                    <a:pt x="623" y="386"/>
                    <a:pt x="670" y="427"/>
                    <a:pt x="999" y="406"/>
                  </a:cubicBezTo>
                  <a:cubicBezTo>
                    <a:pt x="1329" y="385"/>
                    <a:pt x="1493" y="233"/>
                    <a:pt x="1547" y="188"/>
                  </a:cubicBezTo>
                  <a:lnTo>
                    <a:pt x="1325" y="131"/>
                  </a:lnTo>
                  <a:lnTo>
                    <a:pt x="2005" y="0"/>
                  </a:lnTo>
                  <a:lnTo>
                    <a:pt x="2298" y="425"/>
                  </a:lnTo>
                  <a:lnTo>
                    <a:pt x="2054" y="340"/>
                  </a:lnTo>
                  <a:cubicBezTo>
                    <a:pt x="1934" y="456"/>
                    <a:pt x="1774" y="732"/>
                    <a:pt x="1120" y="816"/>
                  </a:cubicBezTo>
                  <a:cubicBezTo>
                    <a:pt x="466" y="900"/>
                    <a:pt x="119" y="633"/>
                    <a:pt x="0" y="608"/>
                  </a:cubicBezTo>
                  <a:lnTo>
                    <a:pt x="401" y="633"/>
                  </a:lnTo>
                  <a:lnTo>
                    <a:pt x="531" y="361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7372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>
              <a:outerShdw dist="107763" dir="2700000" algn="ctr" rotWithShape="0">
                <a:srgbClr val="0A2068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0" name="Freeform 10"/>
            <p:cNvSpPr>
              <a:spLocks/>
            </p:cNvSpPr>
            <p:nvPr/>
          </p:nvSpPr>
          <p:spPr bwMode="gray">
            <a:xfrm>
              <a:off x="1200" y="1835"/>
              <a:ext cx="1264" cy="1235"/>
            </a:xfrm>
            <a:custGeom>
              <a:avLst/>
              <a:gdLst>
                <a:gd name="T0" fmla="*/ 0 w 1018"/>
                <a:gd name="T1" fmla="*/ 1220 h 1289"/>
                <a:gd name="T2" fmla="*/ 774 w 1018"/>
                <a:gd name="T3" fmla="*/ 1289 h 1289"/>
                <a:gd name="T4" fmla="*/ 966 w 1018"/>
                <a:gd name="T5" fmla="*/ 866 h 1289"/>
                <a:gd name="T6" fmla="*/ 733 w 1018"/>
                <a:gd name="T7" fmla="*/ 935 h 1289"/>
                <a:gd name="T8" fmla="*/ 602 w 1018"/>
                <a:gd name="T9" fmla="*/ 629 h 1289"/>
                <a:gd name="T10" fmla="*/ 1018 w 1018"/>
                <a:gd name="T11" fmla="*/ 346 h 1289"/>
                <a:gd name="T12" fmla="*/ 777 w 1018"/>
                <a:gd name="T13" fmla="*/ 156 h 1289"/>
                <a:gd name="T14" fmla="*/ 976 w 1018"/>
                <a:gd name="T15" fmla="*/ 0 h 1289"/>
                <a:gd name="T16" fmla="*/ 346 w 1018"/>
                <a:gd name="T17" fmla="*/ 233 h 1289"/>
                <a:gd name="T18" fmla="*/ 21 w 1018"/>
                <a:gd name="T19" fmla="*/ 669 h 1289"/>
                <a:gd name="T20" fmla="*/ 209 w 1018"/>
                <a:gd name="T21" fmla="*/ 1139 h 1289"/>
                <a:gd name="T22" fmla="*/ 0 w 1018"/>
                <a:gd name="T23" fmla="*/ 1220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8" h="1289">
                  <a:moveTo>
                    <a:pt x="0" y="1220"/>
                  </a:moveTo>
                  <a:lnTo>
                    <a:pt x="774" y="1289"/>
                  </a:lnTo>
                  <a:lnTo>
                    <a:pt x="966" y="866"/>
                  </a:lnTo>
                  <a:lnTo>
                    <a:pt x="733" y="935"/>
                  </a:lnTo>
                  <a:cubicBezTo>
                    <a:pt x="672" y="896"/>
                    <a:pt x="552" y="799"/>
                    <a:pt x="602" y="629"/>
                  </a:cubicBezTo>
                  <a:cubicBezTo>
                    <a:pt x="653" y="458"/>
                    <a:pt x="984" y="345"/>
                    <a:pt x="1018" y="346"/>
                  </a:cubicBezTo>
                  <a:lnTo>
                    <a:pt x="777" y="156"/>
                  </a:lnTo>
                  <a:lnTo>
                    <a:pt x="976" y="0"/>
                  </a:lnTo>
                  <a:cubicBezTo>
                    <a:pt x="727" y="41"/>
                    <a:pt x="502" y="123"/>
                    <a:pt x="346" y="233"/>
                  </a:cubicBezTo>
                  <a:cubicBezTo>
                    <a:pt x="189" y="343"/>
                    <a:pt x="44" y="517"/>
                    <a:pt x="21" y="669"/>
                  </a:cubicBezTo>
                  <a:cubicBezTo>
                    <a:pt x="7" y="814"/>
                    <a:pt x="62" y="1010"/>
                    <a:pt x="209" y="1139"/>
                  </a:cubicBezTo>
                  <a:lnTo>
                    <a:pt x="0" y="12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107763" dir="2700000" algn="ctr" rotWithShape="0">
                <a:srgbClr val="0A2068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49" name="Freeform 9"/>
            <p:cNvSpPr>
              <a:spLocks/>
            </p:cNvSpPr>
            <p:nvPr/>
          </p:nvSpPr>
          <p:spPr bwMode="gray">
            <a:xfrm>
              <a:off x="2241" y="1592"/>
              <a:ext cx="2313" cy="1096"/>
            </a:xfrm>
            <a:custGeom>
              <a:avLst/>
              <a:gdLst>
                <a:gd name="T0" fmla="*/ 474 w 1863"/>
                <a:gd name="T1" fmla="*/ 211 h 1144"/>
                <a:gd name="T2" fmla="*/ 463 w 1863"/>
                <a:gd name="T3" fmla="*/ 0 h 1144"/>
                <a:gd name="T4" fmla="*/ 0 w 1863"/>
                <a:gd name="T5" fmla="*/ 404 h 1144"/>
                <a:gd name="T6" fmla="*/ 498 w 1863"/>
                <a:gd name="T7" fmla="*/ 815 h 1144"/>
                <a:gd name="T8" fmla="*/ 490 w 1863"/>
                <a:gd name="T9" fmla="*/ 580 h 1144"/>
                <a:gd name="T10" fmla="*/ 1020 w 1863"/>
                <a:gd name="T11" fmla="*/ 663 h 1144"/>
                <a:gd name="T12" fmla="*/ 1200 w 1863"/>
                <a:gd name="T13" fmla="*/ 982 h 1144"/>
                <a:gd name="T14" fmla="*/ 1608 w 1863"/>
                <a:gd name="T15" fmla="*/ 911 h 1144"/>
                <a:gd name="T16" fmla="*/ 1762 w 1863"/>
                <a:gd name="T17" fmla="*/ 1144 h 1144"/>
                <a:gd name="T18" fmla="*/ 1739 w 1863"/>
                <a:gd name="T19" fmla="*/ 701 h 1144"/>
                <a:gd name="T20" fmla="*/ 1196 w 1863"/>
                <a:gd name="T21" fmla="*/ 296 h 1144"/>
                <a:gd name="T22" fmla="*/ 474 w 1863"/>
                <a:gd name="T23" fmla="*/ 211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3" h="1144">
                  <a:moveTo>
                    <a:pt x="474" y="211"/>
                  </a:moveTo>
                  <a:lnTo>
                    <a:pt x="463" y="0"/>
                  </a:lnTo>
                  <a:lnTo>
                    <a:pt x="0" y="404"/>
                  </a:lnTo>
                  <a:lnTo>
                    <a:pt x="498" y="815"/>
                  </a:lnTo>
                  <a:lnTo>
                    <a:pt x="490" y="580"/>
                  </a:lnTo>
                  <a:cubicBezTo>
                    <a:pt x="577" y="555"/>
                    <a:pt x="902" y="596"/>
                    <a:pt x="1020" y="663"/>
                  </a:cubicBezTo>
                  <a:cubicBezTo>
                    <a:pt x="1239" y="776"/>
                    <a:pt x="1189" y="964"/>
                    <a:pt x="1200" y="982"/>
                  </a:cubicBezTo>
                  <a:lnTo>
                    <a:pt x="1608" y="911"/>
                  </a:lnTo>
                  <a:lnTo>
                    <a:pt x="1762" y="1144"/>
                  </a:lnTo>
                  <a:cubicBezTo>
                    <a:pt x="1783" y="1109"/>
                    <a:pt x="1863" y="914"/>
                    <a:pt x="1739" y="701"/>
                  </a:cubicBezTo>
                  <a:cubicBezTo>
                    <a:pt x="1615" y="488"/>
                    <a:pt x="1492" y="406"/>
                    <a:pt x="1196" y="296"/>
                  </a:cubicBezTo>
                  <a:cubicBezTo>
                    <a:pt x="900" y="186"/>
                    <a:pt x="474" y="211"/>
                    <a:pt x="474" y="21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107763" dir="2700000" algn="ctr" rotWithShape="0">
                <a:srgbClr val="0A2068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252788" y="3897868"/>
            <a:ext cx="345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Queue Length Estimation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85TGp_success_dark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17tgp_cube_dark 1">
        <a:dk1>
          <a:srgbClr val="969696"/>
        </a:dk1>
        <a:lt1>
          <a:srgbClr val="FFFFFF"/>
        </a:lt1>
        <a:dk2>
          <a:srgbClr val="51286A"/>
        </a:dk2>
        <a:lt2>
          <a:srgbClr val="F3CC9D"/>
        </a:lt2>
        <a:accent1>
          <a:srgbClr val="A872CA"/>
        </a:accent1>
        <a:accent2>
          <a:srgbClr val="DF6F6F"/>
        </a:accent2>
        <a:accent3>
          <a:srgbClr val="B3ACB9"/>
        </a:accent3>
        <a:accent4>
          <a:srgbClr val="DADADA"/>
        </a:accent4>
        <a:accent5>
          <a:srgbClr val="D1BCE1"/>
        </a:accent5>
        <a:accent6>
          <a:srgbClr val="CA6464"/>
        </a:accent6>
        <a:hlink>
          <a:srgbClr val="5A72C0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0B2577"/>
        </a:dk2>
        <a:lt2>
          <a:srgbClr val="85D9F7"/>
        </a:lt2>
        <a:accent1>
          <a:srgbClr val="2D9DCF"/>
        </a:accent1>
        <a:accent2>
          <a:srgbClr val="2F7ADF"/>
        </a:accent2>
        <a:accent3>
          <a:srgbClr val="AAACBD"/>
        </a:accent3>
        <a:accent4>
          <a:srgbClr val="DADADA"/>
        </a:accent4>
        <a:accent5>
          <a:srgbClr val="ADCCE4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4C9E83"/>
        </a:accent1>
        <a:accent2>
          <a:srgbClr val="4383C9"/>
        </a:accent2>
        <a:accent3>
          <a:srgbClr val="AAB6B5"/>
        </a:accent3>
        <a:accent4>
          <a:srgbClr val="DADADA"/>
        </a:accent4>
        <a:accent5>
          <a:srgbClr val="B2CCC1"/>
        </a:accent5>
        <a:accent6>
          <a:srgbClr val="3C76B6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859</TotalTime>
  <Words>541</Words>
  <Application>Microsoft Office PowerPoint</Application>
  <PresentationFormat>On-screen Show (4:3)</PresentationFormat>
  <Paragraphs>86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285TGp_success_dark</vt:lpstr>
      <vt:lpstr>Queue Length Estimation Based on Point Traffic Detector Data and Automatic Vehicle Identification Data</vt:lpstr>
      <vt:lpstr>Contents</vt:lpstr>
      <vt:lpstr>FIU/UCF Joint Project</vt:lpstr>
      <vt:lpstr>Progress Diagram</vt:lpstr>
      <vt:lpstr>Detector Data</vt:lpstr>
      <vt:lpstr>AVI Data</vt:lpstr>
      <vt:lpstr>Combination of Detector and AVI Data</vt:lpstr>
      <vt:lpstr>Combination of Detector and AVI Data</vt:lpstr>
      <vt:lpstr>Methods For Queue Length Estimation </vt:lpstr>
      <vt:lpstr>Case Study 1: (Turnpike)</vt:lpstr>
      <vt:lpstr>Table (Turnpike)</vt:lpstr>
      <vt:lpstr>Diagram (Cumulative Volume)</vt:lpstr>
      <vt:lpstr>Diagram (Volume)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Diagram (Cumulative Volume)</vt:lpstr>
      <vt:lpstr>PowerPoint Presentation</vt:lpstr>
      <vt:lpstr>Density Estimation</vt:lpstr>
      <vt:lpstr>Question?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</dc:title>
  <dc:creator>Somaye Fakharian</dc:creator>
  <cp:lastModifiedBy>sfakh002</cp:lastModifiedBy>
  <cp:revision>42</cp:revision>
  <dcterms:created xsi:type="dcterms:W3CDTF">2014-01-26T00:31:33Z</dcterms:created>
  <dcterms:modified xsi:type="dcterms:W3CDTF">2014-03-23T16:01:53Z</dcterms:modified>
</cp:coreProperties>
</file>