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5"/>
  </p:notesMasterIdLst>
  <p:handoutMasterIdLst>
    <p:handoutMasterId r:id="rId26"/>
  </p:handoutMasterIdLst>
  <p:sldIdLst>
    <p:sldId id="256" r:id="rId2"/>
    <p:sldId id="359" r:id="rId3"/>
    <p:sldId id="347" r:id="rId4"/>
    <p:sldId id="299" r:id="rId5"/>
    <p:sldId id="355" r:id="rId6"/>
    <p:sldId id="286" r:id="rId7"/>
    <p:sldId id="357" r:id="rId8"/>
    <p:sldId id="306" r:id="rId9"/>
    <p:sldId id="348" r:id="rId10"/>
    <p:sldId id="349" r:id="rId11"/>
    <p:sldId id="305" r:id="rId12"/>
    <p:sldId id="376" r:id="rId13"/>
    <p:sldId id="377" r:id="rId14"/>
    <p:sldId id="379" r:id="rId15"/>
    <p:sldId id="378" r:id="rId16"/>
    <p:sldId id="380" r:id="rId17"/>
    <p:sldId id="390" r:id="rId18"/>
    <p:sldId id="384" r:id="rId19"/>
    <p:sldId id="385" r:id="rId20"/>
    <p:sldId id="386" r:id="rId21"/>
    <p:sldId id="383" r:id="rId22"/>
    <p:sldId id="389" r:id="rId23"/>
    <p:sldId id="333"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00CC"/>
    <a:srgbClr val="CC9900"/>
    <a:srgbClr val="FFCC00"/>
    <a:srgbClr val="0000FF"/>
    <a:srgbClr val="F6FDA1"/>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7" autoAdjust="0"/>
    <p:restoredTop sz="94673" autoAdjust="0"/>
  </p:normalViewPr>
  <p:slideViewPr>
    <p:cSldViewPr>
      <p:cViewPr>
        <p:scale>
          <a:sx n="75" d="100"/>
          <a:sy n="75" d="100"/>
        </p:scale>
        <p:origin x="-1256" y="-14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2375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375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2375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F0CD8F3-7BFA-4CF9-AC51-B41BFC2557E7}" type="slidenum">
              <a:rPr lang="en-US"/>
              <a:pPr>
                <a:defRPr/>
              </a:pPr>
              <a:t>‹#›</a:t>
            </a:fld>
            <a:endParaRPr lang="en-US"/>
          </a:p>
        </p:txBody>
      </p:sp>
    </p:spTree>
    <p:extLst>
      <p:ext uri="{BB962C8B-B14F-4D97-AF65-F5344CB8AC3E}">
        <p14:creationId xmlns:p14="http://schemas.microsoft.com/office/powerpoint/2010/main" val="3782942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0548CE03-9D81-4B65-99AD-A290BC0C45BC}" type="slidenum">
              <a:rPr lang="en-US"/>
              <a:pPr>
                <a:defRPr/>
              </a:pPr>
              <a:t>‹#›</a:t>
            </a:fld>
            <a:endParaRPr lang="en-US"/>
          </a:p>
        </p:txBody>
      </p:sp>
    </p:spTree>
    <p:extLst>
      <p:ext uri="{BB962C8B-B14F-4D97-AF65-F5344CB8AC3E}">
        <p14:creationId xmlns:p14="http://schemas.microsoft.com/office/powerpoint/2010/main" val="3805082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83EE6A9-CD20-4887-9269-9496D5295BBB}"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9D5F4FF-20B1-440C-B4CA-8E9D91752842}" type="slidenum">
              <a:rPr lang="en-US" smtClean="0"/>
              <a:pPr/>
              <a:t>10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538AEF-E94C-4E48-B449-9E5D908D4064}" type="slidenum">
              <a:rPr lang="en-US" smtClean="0"/>
              <a:pPr/>
              <a:t>11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12</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13</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14</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15</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16</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17</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18</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19</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3DAF945-8D46-4011-B709-6AD2979378EA}" type="slidenum">
              <a:rPr lang="en-US" smtClean="0"/>
              <a:pPr/>
              <a:t>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20</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21</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22</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509C2A4-EA90-4694-9141-1A9EB8DE3A90}" type="slidenum">
              <a:rPr lang="en-US" smtClean="0"/>
              <a:pPr/>
              <a:t>23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2A0604-A54A-4329-A55E-C6BF0B6B9540}" type="slidenum">
              <a:rPr lang="en-US" smtClean="0"/>
              <a:pPr/>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C452740-3F5A-4752-8CA6-45FBBCDDA542}" type="slidenum">
              <a:rPr lang="en-US" smtClean="0"/>
              <a:pPr/>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8CCB8B5-D8E9-4F86-9F2A-5ECEEC556771}" type="slidenum">
              <a:rPr lang="en-US" smtClean="0"/>
              <a:pPr/>
              <a:t>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62A30F9-563D-434B-8561-9A67AC1F927C}" type="slidenum">
              <a:rPr lang="en-US" smtClean="0"/>
              <a:pPr/>
              <a:t>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7FB7B063-2A43-4410-925A-CC737057EA00}" type="slidenum">
              <a:rPr lang="en-US" sz="1200"/>
              <a:pPr algn="r" defTabSz="931863"/>
              <a:t>7</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2D9F2E4-65E6-4CF7-BEB5-164831B04CFF}" type="slidenum">
              <a:rPr lang="en-US" smtClean="0"/>
              <a:pPr/>
              <a:t>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844D342-4B36-4218-A24B-9E0AB427911F}" type="slidenum">
              <a:rPr lang="en-US" smtClean="0"/>
              <a:pPr/>
              <a:t>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6DB6450-2631-449E-B925-D3E68B028A19}" type="datetime1">
              <a:rPr lang="en-US"/>
              <a:pPr>
                <a:defRPr/>
              </a:pPr>
              <a:t>6/7/13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B740E-A44A-4D59-8270-30494C20C3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F66CACE-BA5A-422C-9CD0-31850D4DD27F}" type="datetime1">
              <a:rPr lang="en-US"/>
              <a:pPr>
                <a:defRPr/>
              </a:pPr>
              <a:t>6/7/13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456C0E-B3CF-419D-A0E3-73271E462D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7E2605-15E5-487D-AED2-543647BCB558}" type="datetime1">
              <a:rPr lang="en-US"/>
              <a:pPr>
                <a:defRPr/>
              </a:pPr>
              <a:t>6/7/13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DCAE88-47E9-4242-9A76-50CE971E4E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smtClean="0"/>
            </a:lvl1pPr>
          </a:lstStyle>
          <a:p>
            <a:pPr>
              <a:defRPr/>
            </a:pPr>
            <a:fld id="{D1607C1C-8C05-48AF-9F74-A8282E0B6B51}" type="datetime1">
              <a:rPr lang="en-US"/>
              <a:pPr>
                <a:defRPr/>
              </a:pPr>
              <a:t>6/7/13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pPr>
              <a:defRPr/>
            </a:pPr>
            <a:fld id="{494C61B7-2108-4786-ABB6-A6BA981983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89E89AF-B8C0-4D66-A331-2B5D7E1F39BD}" type="datetime1">
              <a:rPr lang="en-US"/>
              <a:pPr>
                <a:defRPr/>
              </a:pPr>
              <a:t>6/7/13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5535D3-B041-4C3F-AD76-0B7400FD92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F408A92-E2B9-4C42-9E17-16BC9E3C86F1}" type="datetime1">
              <a:rPr lang="en-US"/>
              <a:pPr>
                <a:defRPr/>
              </a:pPr>
              <a:t>6/7/13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4E7E64-C9FD-4223-ABD6-EF55D3F684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5DB21B3-A5F6-4F58-8A3D-93217FABD435}" type="datetime1">
              <a:rPr lang="en-US"/>
              <a:pPr>
                <a:defRPr/>
              </a:pPr>
              <a:t>6/7/13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A56C1B-4AC7-4818-A6AF-BE0F584243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82809D9-4E17-4870-B0AC-BC399E50CB30}" type="datetime1">
              <a:rPr lang="en-US"/>
              <a:pPr>
                <a:defRPr/>
              </a:pPr>
              <a:t>6/7/13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C83AE4-B386-45B9-9DB8-BF2222AABD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B8A4262-0F9A-4050-A1BA-9B44A9F1076C}" type="datetime1">
              <a:rPr lang="en-US"/>
              <a:pPr>
                <a:defRPr/>
              </a:pPr>
              <a:t>6/7/13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474847-399E-400A-A60F-2873225D89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93418AA-8779-4F88-A45F-F5527F5DEBA3}" type="datetime1">
              <a:rPr lang="en-US"/>
              <a:pPr>
                <a:defRPr/>
              </a:pPr>
              <a:t>6/7/13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E64387-9D43-419E-96E6-3C8B31F414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9D45E7B-8B9E-43A3-B78D-68B945EC61EB}" type="datetime1">
              <a:rPr lang="en-US"/>
              <a:pPr>
                <a:defRPr/>
              </a:pPr>
              <a:t>6/7/13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2A406-ABBC-4193-BE8A-2DF62CACC7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DF6956-8026-4F87-85EC-3432997DD0DA}" type="datetime1">
              <a:rPr lang="en-US"/>
              <a:pPr>
                <a:defRPr/>
              </a:pPr>
              <a:t>6/7/13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B48CF7-C9F1-4EA3-902A-487C044204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BFB705C3-0F1D-4FEC-A093-36BBAE53351D}" type="datetime1">
              <a:rPr lang="en-US"/>
              <a:pPr>
                <a:defRPr/>
              </a:pPr>
              <a:t>6/7/13</a:t>
            </a:fld>
            <a:endParaRPr lang="en-U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AA13C48-9081-4150-9231-F911193D74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7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catss.ucf.edu/misc_documents/GENERIC-slides_files/fullscreen.htm" TargetMode="External"/><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5.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catss.ucf.edu/misc_documents/GENERIC-slides_files/fullscreen.htm" TargetMode="Externa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p>
            <a:fld id="{6CD24439-2C27-4EE1-8F8B-C7B970205E9A}" type="slidenum">
              <a:rPr lang="en-US" smtClean="0"/>
              <a:pPr/>
              <a:t>1</a:t>
            </a:fld>
            <a:endParaRPr lang="en-US" smtClean="0"/>
          </a:p>
        </p:txBody>
      </p:sp>
      <p:pic>
        <p:nvPicPr>
          <p:cNvPr id="4099" name="Picture 7" descr="okcart71601037"/>
          <p:cNvPicPr>
            <a:picLocks noChangeAspect="1" noChangeArrowheads="1"/>
          </p:cNvPicPr>
          <p:nvPr/>
        </p:nvPicPr>
        <p:blipFill>
          <a:blip r:embed="rId3" cstate="print">
            <a:lum bright="20000" contrast="-20000"/>
          </a:blip>
          <a:srcRect/>
          <a:stretch>
            <a:fillRect/>
          </a:stretch>
        </p:blipFill>
        <p:spPr bwMode="auto">
          <a:xfrm>
            <a:off x="0" y="990600"/>
            <a:ext cx="9144000" cy="5867400"/>
          </a:xfrm>
          <a:prstGeom prst="rect">
            <a:avLst/>
          </a:prstGeom>
          <a:noFill/>
          <a:ln w="9525">
            <a:noFill/>
            <a:miter lim="800000"/>
            <a:headEnd/>
            <a:tailEnd/>
          </a:ln>
        </p:spPr>
      </p:pic>
      <p:sp>
        <p:nvSpPr>
          <p:cNvPr id="4100" name="Text Box 8"/>
          <p:cNvSpPr txBox="1">
            <a:spLocks noChangeArrowheads="1"/>
          </p:cNvSpPr>
          <p:nvPr/>
        </p:nvSpPr>
        <p:spPr bwMode="auto">
          <a:xfrm>
            <a:off x="0" y="1295400"/>
            <a:ext cx="8763000" cy="2769989"/>
          </a:xfrm>
          <a:prstGeom prst="rect">
            <a:avLst/>
          </a:prstGeom>
          <a:noFill/>
          <a:ln w="9525">
            <a:noFill/>
            <a:miter lim="800000"/>
            <a:headEnd/>
            <a:tailEnd/>
          </a:ln>
        </p:spPr>
        <p:txBody>
          <a:bodyPr wrap="square">
            <a:spAutoFit/>
          </a:bodyPr>
          <a:lstStyle/>
          <a:p>
            <a:pPr algn="ctr">
              <a:spcBef>
                <a:spcPct val="50000"/>
              </a:spcBef>
            </a:pPr>
            <a:r>
              <a:rPr lang="en-US" sz="3600" b="1" dirty="0" smtClean="0"/>
              <a:t>Operational Evaluation of Dynamic Lane Merging In Work Zones With Variable Speed Limits</a:t>
            </a:r>
          </a:p>
          <a:p>
            <a:pPr algn="ctr">
              <a:spcBef>
                <a:spcPct val="50000"/>
              </a:spcBef>
            </a:pPr>
            <a:endParaRPr lang="en-US" sz="4400" b="1" dirty="0"/>
          </a:p>
        </p:txBody>
      </p:sp>
      <p:sp>
        <p:nvSpPr>
          <p:cNvPr id="4101" name="Text Box 9"/>
          <p:cNvSpPr txBox="1">
            <a:spLocks noChangeArrowheads="1"/>
          </p:cNvSpPr>
          <p:nvPr/>
        </p:nvSpPr>
        <p:spPr bwMode="auto">
          <a:xfrm>
            <a:off x="1676400" y="3276600"/>
            <a:ext cx="5943600" cy="1493838"/>
          </a:xfrm>
          <a:prstGeom prst="rect">
            <a:avLst/>
          </a:prstGeom>
          <a:noFill/>
          <a:ln w="9525">
            <a:noFill/>
            <a:miter lim="800000"/>
            <a:headEnd/>
            <a:tailEnd/>
          </a:ln>
        </p:spPr>
        <p:txBody>
          <a:bodyPr>
            <a:spAutoFit/>
          </a:bodyPr>
          <a:lstStyle/>
          <a:p>
            <a:pPr algn="ctr">
              <a:spcBef>
                <a:spcPct val="50000"/>
              </a:spcBef>
            </a:pPr>
            <a:endParaRPr lang="en-US" sz="3200" b="1">
              <a:solidFill>
                <a:schemeClr val="bg1"/>
              </a:solidFill>
            </a:endParaRPr>
          </a:p>
          <a:p>
            <a:pPr algn="ctr">
              <a:spcBef>
                <a:spcPct val="50000"/>
              </a:spcBef>
            </a:pPr>
            <a:endParaRPr lang="en-US" sz="4000" b="1">
              <a:solidFill>
                <a:srgbClr val="000000"/>
              </a:solidFill>
            </a:endParaRPr>
          </a:p>
        </p:txBody>
      </p:sp>
      <p:sp>
        <p:nvSpPr>
          <p:cNvPr id="4102" name="Text Box 1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4103" name="Line 1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pic>
        <p:nvPicPr>
          <p:cNvPr id="4104" name="Picture 20" descr="CATSS Logo">
            <a:hlinkClick r:id="rId4"/>
          </p:cNvPr>
          <p:cNvPicPr>
            <a:picLocks noChangeAspect="1" noChangeArrowheads="1"/>
          </p:cNvPicPr>
          <p:nvPr/>
        </p:nvPicPr>
        <p:blipFill>
          <a:blip r:embed="rId5" cstate="print"/>
          <a:srcRect/>
          <a:stretch>
            <a:fillRect/>
          </a:stretch>
        </p:blipFill>
        <p:spPr bwMode="auto">
          <a:xfrm>
            <a:off x="0" y="6324600"/>
            <a:ext cx="4324350" cy="533400"/>
          </a:xfrm>
          <a:prstGeom prst="rect">
            <a:avLst/>
          </a:prstGeom>
          <a:noFill/>
          <a:ln w="9525">
            <a:noFill/>
            <a:miter lim="800000"/>
            <a:headEnd/>
            <a:tailEnd/>
          </a:ln>
        </p:spPr>
      </p:pic>
      <p:pic>
        <p:nvPicPr>
          <p:cNvPr id="4105" name="Picture 23"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sp>
        <p:nvSpPr>
          <p:cNvPr id="4106" name="Text Box 24"/>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4107" name="Picture 25"/>
          <p:cNvPicPr>
            <a:picLocks noChangeAspect="1" noChangeArrowheads="1"/>
          </p:cNvPicPr>
          <p:nvPr/>
        </p:nvPicPr>
        <p:blipFill>
          <a:blip r:embed="rId7" cstate="print"/>
          <a:srcRect/>
          <a:stretch>
            <a:fillRect/>
          </a:stretch>
        </p:blipFill>
        <p:spPr bwMode="auto">
          <a:xfrm>
            <a:off x="654050" y="0"/>
            <a:ext cx="7837488" cy="914400"/>
          </a:xfrm>
          <a:prstGeom prst="rect">
            <a:avLst/>
          </a:prstGeom>
          <a:noFill/>
          <a:ln w="9525">
            <a:noFill/>
            <a:miter lim="800000"/>
            <a:headEnd/>
            <a:tailEnd/>
          </a:ln>
        </p:spPr>
      </p:pic>
      <p:sp>
        <p:nvSpPr>
          <p:cNvPr id="4108" name="Text Box 26"/>
          <p:cNvSpPr txBox="1">
            <a:spLocks noChangeArrowheads="1"/>
          </p:cNvSpPr>
          <p:nvPr/>
        </p:nvSpPr>
        <p:spPr bwMode="auto">
          <a:xfrm>
            <a:off x="0" y="914400"/>
            <a:ext cx="9144000" cy="457200"/>
          </a:xfrm>
          <a:prstGeom prst="rect">
            <a:avLst/>
          </a:prstGeom>
          <a:solidFill>
            <a:srgbClr val="FF0000"/>
          </a:solidFill>
          <a:ln w="9525">
            <a:noFill/>
            <a:miter lim="800000"/>
            <a:headEnd/>
            <a:tailEnd/>
          </a:ln>
        </p:spPr>
        <p:txBody>
          <a:bodyPr>
            <a:spAutoFit/>
          </a:bodyPr>
          <a:lstStyle/>
          <a:p>
            <a:pPr>
              <a:spcBef>
                <a:spcPct val="50000"/>
              </a:spcBef>
            </a:pPr>
            <a:r>
              <a:rPr lang="en-US" sz="2400">
                <a:solidFill>
                  <a:schemeClr val="bg1"/>
                </a:solidFill>
              </a:rPr>
              <a:t>					</a:t>
            </a:r>
          </a:p>
        </p:txBody>
      </p:sp>
      <p:sp>
        <p:nvSpPr>
          <p:cNvPr id="4109" name="Text Box 28"/>
          <p:cNvSpPr txBox="1">
            <a:spLocks noChangeArrowheads="1"/>
          </p:cNvSpPr>
          <p:nvPr/>
        </p:nvSpPr>
        <p:spPr bwMode="auto">
          <a:xfrm>
            <a:off x="838200" y="3429000"/>
            <a:ext cx="7772400" cy="1815882"/>
          </a:xfrm>
          <a:prstGeom prst="rect">
            <a:avLst/>
          </a:prstGeom>
          <a:noFill/>
          <a:ln w="9525">
            <a:noFill/>
            <a:miter lim="800000"/>
            <a:headEnd/>
            <a:tailEnd/>
          </a:ln>
        </p:spPr>
        <p:txBody>
          <a:bodyPr>
            <a:spAutoFit/>
          </a:bodyPr>
          <a:lstStyle/>
          <a:p>
            <a:pPr algn="ctr">
              <a:spcBef>
                <a:spcPct val="50000"/>
              </a:spcBef>
            </a:pPr>
            <a:r>
              <a:rPr lang="en-US" sz="2800" b="1" dirty="0">
                <a:solidFill>
                  <a:srgbClr val="000000"/>
                </a:solidFill>
              </a:rPr>
              <a:t>Dr. Essam Radwan, P.E.</a:t>
            </a:r>
          </a:p>
          <a:p>
            <a:pPr algn="ctr">
              <a:spcBef>
                <a:spcPct val="50000"/>
              </a:spcBef>
            </a:pPr>
            <a:r>
              <a:rPr lang="en-US" sz="2800" b="1" dirty="0" smtClean="0">
                <a:solidFill>
                  <a:srgbClr val="000000"/>
                </a:solidFill>
              </a:rPr>
              <a:t>Mr. </a:t>
            </a:r>
            <a:r>
              <a:rPr lang="en-US" sz="2800" b="1" dirty="0" err="1" smtClean="0">
                <a:solidFill>
                  <a:srgbClr val="000000"/>
                </a:solidFill>
              </a:rPr>
              <a:t>Zaier</a:t>
            </a:r>
            <a:r>
              <a:rPr lang="en-US" sz="2800" b="1" dirty="0" smtClean="0">
                <a:solidFill>
                  <a:srgbClr val="000000"/>
                </a:solidFill>
              </a:rPr>
              <a:t> </a:t>
            </a:r>
            <a:r>
              <a:rPr lang="en-US" sz="2800" b="1" dirty="0" err="1" smtClean="0">
                <a:solidFill>
                  <a:srgbClr val="000000"/>
                </a:solidFill>
              </a:rPr>
              <a:t>Zaidi</a:t>
            </a:r>
            <a:endParaRPr lang="en-US" sz="2800" b="1" dirty="0">
              <a:solidFill>
                <a:srgbClr val="000000"/>
              </a:solidFill>
            </a:endParaRPr>
          </a:p>
          <a:p>
            <a:pPr algn="ctr">
              <a:spcBef>
                <a:spcPct val="50000"/>
              </a:spcBef>
            </a:pPr>
            <a:r>
              <a:rPr lang="en-US" sz="2800" b="1" dirty="0">
                <a:solidFill>
                  <a:srgbClr val="000000"/>
                </a:solidFill>
              </a:rPr>
              <a:t>Dr. </a:t>
            </a:r>
            <a:r>
              <a:rPr lang="en-US" sz="2800" b="1" dirty="0" err="1">
                <a:solidFill>
                  <a:srgbClr val="000000"/>
                </a:solidFill>
              </a:rPr>
              <a:t>Rami</a:t>
            </a:r>
            <a:r>
              <a:rPr lang="en-US" sz="2800" b="1" dirty="0">
                <a:solidFill>
                  <a:srgbClr val="000000"/>
                </a:solidFill>
              </a:rPr>
              <a:t> </a:t>
            </a:r>
            <a:r>
              <a:rPr lang="en-US" sz="2800" b="1" dirty="0" smtClean="0">
                <a:solidFill>
                  <a:srgbClr val="000000"/>
                </a:solidFill>
              </a:rPr>
              <a:t>Harb, </a:t>
            </a:r>
            <a:r>
              <a:rPr lang="en-US" sz="2800" b="1" dirty="0">
                <a:solidFill>
                  <a:srgbClr val="000000"/>
                </a:solidFill>
              </a:rPr>
              <a:t>P.E</a:t>
            </a:r>
            <a:r>
              <a:rPr lang="en-US" sz="2800" b="1" dirty="0" smtClean="0">
                <a:solidFill>
                  <a:srgbClr val="000000"/>
                </a:solidFill>
              </a:rPr>
              <a:t>.</a:t>
            </a:r>
            <a:endParaRPr lang="en-US" sz="2800" b="1" dirty="0">
              <a:solidFill>
                <a:srgbClr val="000000"/>
              </a:solidFill>
            </a:endParaRPr>
          </a:p>
        </p:txBody>
      </p:sp>
      <p:sp>
        <p:nvSpPr>
          <p:cNvPr id="4110" name="Text Box 29"/>
          <p:cNvSpPr txBox="1">
            <a:spLocks noChangeArrowheads="1"/>
          </p:cNvSpPr>
          <p:nvPr/>
        </p:nvSpPr>
        <p:spPr bwMode="auto">
          <a:xfrm>
            <a:off x="538233" y="5334000"/>
            <a:ext cx="7777039" cy="830997"/>
          </a:xfrm>
          <a:prstGeom prst="rect">
            <a:avLst/>
          </a:prstGeom>
          <a:noFill/>
          <a:ln w="9525">
            <a:noFill/>
            <a:miter lim="800000"/>
            <a:headEnd/>
            <a:tailEnd/>
          </a:ln>
        </p:spPr>
        <p:txBody>
          <a:bodyPr wrap="none">
            <a:spAutoFit/>
          </a:bodyPr>
          <a:lstStyle/>
          <a:p>
            <a:pPr algn="ctr"/>
            <a:r>
              <a:rPr lang="en-US" sz="2400" b="1" dirty="0" smtClean="0">
                <a:solidFill>
                  <a:srgbClr val="000000"/>
                </a:solidFill>
              </a:rPr>
              <a:t>Road Safety on Four Continents (RS4C) Conference</a:t>
            </a:r>
          </a:p>
          <a:p>
            <a:pPr algn="ctr"/>
            <a:r>
              <a:rPr lang="en-US" sz="2400" b="1" dirty="0" smtClean="0">
                <a:solidFill>
                  <a:srgbClr val="000000"/>
                </a:solidFill>
              </a:rPr>
              <a:t>Beijing May 15-17, 2013 </a:t>
            </a:r>
            <a:endParaRPr lang="en-US" sz="2400" b="1"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p>
            <a:fld id="{802386D9-C9C7-4D36-B685-D327D134C38A}" type="slidenum">
              <a:rPr lang="en-US" smtClean="0"/>
              <a:pPr/>
              <a:t>10</a:t>
            </a:fld>
            <a:endParaRPr lang="en-US" smtClean="0"/>
          </a:p>
        </p:txBody>
      </p:sp>
      <p:sp>
        <p:nvSpPr>
          <p:cNvPr id="28675"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28676"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28677" name="Text Box 4"/>
          <p:cNvSpPr txBox="1">
            <a:spLocks noChangeArrowheads="1"/>
          </p:cNvSpPr>
          <p:nvPr/>
        </p:nvSpPr>
        <p:spPr bwMode="auto">
          <a:xfrm>
            <a:off x="0" y="914400"/>
            <a:ext cx="9144000" cy="519113"/>
          </a:xfrm>
          <a:prstGeom prst="rect">
            <a:avLst/>
          </a:prstGeom>
          <a:solidFill>
            <a:srgbClr val="FF0000"/>
          </a:solidFill>
          <a:ln w="9525">
            <a:noFill/>
            <a:miter lim="800000"/>
            <a:headEnd/>
            <a:tailEnd/>
          </a:ln>
        </p:spPr>
        <p:txBody>
          <a:bodyPr>
            <a:spAutoFit/>
          </a:bodyPr>
          <a:lstStyle/>
          <a:p>
            <a:pPr>
              <a:spcBef>
                <a:spcPct val="50000"/>
              </a:spcBef>
            </a:pPr>
            <a:r>
              <a:rPr lang="en-US" sz="2800" b="1">
                <a:solidFill>
                  <a:schemeClr val="bg1"/>
                </a:solidFill>
              </a:rPr>
              <a:t>DLM System Design	                       DLM SETUP </a:t>
            </a:r>
          </a:p>
        </p:txBody>
      </p:sp>
      <p:pic>
        <p:nvPicPr>
          <p:cNvPr id="28678" name="Picture 5"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28679" name="Text Box 6"/>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28680" name="Picture 7"/>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28681" name="Picture 8"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pic>
        <p:nvPicPr>
          <p:cNvPr id="28682" name="Picture 38" descr="DSC00142"/>
          <p:cNvPicPr>
            <a:picLocks noChangeAspect="1" noChangeArrowheads="1"/>
          </p:cNvPicPr>
          <p:nvPr/>
        </p:nvPicPr>
        <p:blipFill>
          <a:blip r:embed="rId7" cstate="print"/>
          <a:srcRect/>
          <a:stretch>
            <a:fillRect/>
          </a:stretch>
        </p:blipFill>
        <p:spPr bwMode="auto">
          <a:xfrm>
            <a:off x="0" y="3810000"/>
            <a:ext cx="5486400" cy="2438400"/>
          </a:xfrm>
          <a:prstGeom prst="rect">
            <a:avLst/>
          </a:prstGeom>
          <a:noFill/>
          <a:ln w="9525">
            <a:noFill/>
            <a:miter lim="800000"/>
            <a:headEnd/>
            <a:tailEnd/>
          </a:ln>
        </p:spPr>
      </p:pic>
      <p:pic>
        <p:nvPicPr>
          <p:cNvPr id="28683" name="Picture 39" descr="DSC00137"/>
          <p:cNvPicPr>
            <a:picLocks noChangeAspect="1" noChangeArrowheads="1"/>
          </p:cNvPicPr>
          <p:nvPr/>
        </p:nvPicPr>
        <p:blipFill>
          <a:blip r:embed="rId8" cstate="print"/>
          <a:srcRect/>
          <a:stretch>
            <a:fillRect/>
          </a:stretch>
        </p:blipFill>
        <p:spPr bwMode="auto">
          <a:xfrm>
            <a:off x="0" y="1371600"/>
            <a:ext cx="5486400" cy="2438400"/>
          </a:xfrm>
          <a:prstGeom prst="rect">
            <a:avLst/>
          </a:prstGeom>
          <a:noFill/>
          <a:ln w="9525">
            <a:noFill/>
            <a:miter lim="800000"/>
            <a:headEnd/>
            <a:tailEnd/>
          </a:ln>
        </p:spPr>
      </p:pic>
      <p:pic>
        <p:nvPicPr>
          <p:cNvPr id="28684" name="Picture 40"/>
          <p:cNvPicPr>
            <a:picLocks noChangeAspect="1" noChangeArrowheads="1"/>
          </p:cNvPicPr>
          <p:nvPr/>
        </p:nvPicPr>
        <p:blipFill>
          <a:blip r:embed="rId9" cstate="print"/>
          <a:srcRect/>
          <a:stretch>
            <a:fillRect/>
          </a:stretch>
        </p:blipFill>
        <p:spPr bwMode="auto">
          <a:xfrm>
            <a:off x="5562600" y="1447800"/>
            <a:ext cx="3482975" cy="47275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9EDA9B45-82A6-4E75-9DBE-42BC36F35A5D}" type="slidenum">
              <a:rPr lang="en-US" smtClean="0"/>
              <a:pPr/>
              <a:t>11</a:t>
            </a:fld>
            <a:endParaRPr lang="en-US" smtClean="0"/>
          </a:p>
        </p:txBody>
      </p:sp>
      <p:sp>
        <p:nvSpPr>
          <p:cNvPr id="27651"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27652"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27653" name="Text Box 4"/>
          <p:cNvSpPr txBox="1">
            <a:spLocks noChangeArrowheads="1"/>
          </p:cNvSpPr>
          <p:nvPr/>
        </p:nvSpPr>
        <p:spPr bwMode="auto">
          <a:xfrm>
            <a:off x="0" y="914400"/>
            <a:ext cx="9144000" cy="519113"/>
          </a:xfrm>
          <a:prstGeom prst="rect">
            <a:avLst/>
          </a:prstGeom>
          <a:solidFill>
            <a:srgbClr val="FF0000"/>
          </a:solidFill>
          <a:ln w="9525">
            <a:noFill/>
            <a:miter lim="800000"/>
            <a:headEnd/>
            <a:tailEnd/>
          </a:ln>
        </p:spPr>
        <p:txBody>
          <a:bodyPr>
            <a:spAutoFit/>
          </a:bodyPr>
          <a:lstStyle/>
          <a:p>
            <a:pPr>
              <a:spcBef>
                <a:spcPct val="50000"/>
              </a:spcBef>
            </a:pPr>
            <a:r>
              <a:rPr lang="en-US" sz="2800" b="1">
                <a:solidFill>
                  <a:schemeClr val="bg1"/>
                </a:solidFill>
              </a:rPr>
              <a:t>DLM System Design	                       DLM MESSAGES</a:t>
            </a:r>
          </a:p>
        </p:txBody>
      </p:sp>
      <p:pic>
        <p:nvPicPr>
          <p:cNvPr id="27654" name="Picture 5"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27655" name="Text Box 6"/>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27656" name="Picture 7"/>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27657" name="Picture 8"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pic>
        <p:nvPicPr>
          <p:cNvPr id="27658" name="Picture 18"/>
          <p:cNvPicPr>
            <a:picLocks noChangeAspect="1" noChangeArrowheads="1"/>
          </p:cNvPicPr>
          <p:nvPr/>
        </p:nvPicPr>
        <p:blipFill>
          <a:blip r:embed="rId7" cstate="print"/>
          <a:srcRect/>
          <a:stretch>
            <a:fillRect/>
          </a:stretch>
        </p:blipFill>
        <p:spPr bwMode="auto">
          <a:xfrm>
            <a:off x="5653088" y="2133600"/>
            <a:ext cx="2979737" cy="3429000"/>
          </a:xfrm>
          <a:prstGeom prst="rect">
            <a:avLst/>
          </a:prstGeom>
          <a:noFill/>
          <a:ln w="9525">
            <a:noFill/>
            <a:miter lim="800000"/>
            <a:headEnd/>
            <a:tailEnd/>
          </a:ln>
        </p:spPr>
      </p:pic>
      <p:sp>
        <p:nvSpPr>
          <p:cNvPr id="27659" name="Text Box 20"/>
          <p:cNvSpPr txBox="1">
            <a:spLocks noChangeArrowheads="1"/>
          </p:cNvSpPr>
          <p:nvPr/>
        </p:nvSpPr>
        <p:spPr bwMode="auto">
          <a:xfrm>
            <a:off x="304800" y="1676400"/>
            <a:ext cx="5715000" cy="3231654"/>
          </a:xfrm>
          <a:prstGeom prst="rect">
            <a:avLst/>
          </a:prstGeom>
          <a:noFill/>
          <a:ln w="9525">
            <a:noFill/>
            <a:miter lim="800000"/>
            <a:headEnd/>
            <a:tailEnd/>
          </a:ln>
        </p:spPr>
        <p:txBody>
          <a:bodyPr>
            <a:spAutoFit/>
          </a:bodyPr>
          <a:lstStyle/>
          <a:p>
            <a:pPr>
              <a:spcBef>
                <a:spcPct val="50000"/>
              </a:spcBef>
            </a:pPr>
            <a:r>
              <a:rPr lang="en-US" sz="2400" dirty="0" smtClean="0">
                <a:solidFill>
                  <a:srgbClr val="FF0000"/>
                </a:solidFill>
              </a:rPr>
              <a:t>MAS: </a:t>
            </a:r>
            <a:r>
              <a:rPr lang="en-US" sz="2400" dirty="0" smtClean="0">
                <a:solidFill>
                  <a:srgbClr val="000000"/>
                </a:solidFill>
              </a:rPr>
              <a:t>Flashing</a:t>
            </a:r>
            <a:r>
              <a:rPr lang="en-US" sz="2400" dirty="0" smtClean="0">
                <a:solidFill>
                  <a:srgbClr val="FF0000"/>
                </a:solidFill>
              </a:rPr>
              <a:t> </a:t>
            </a:r>
            <a:r>
              <a:rPr lang="en-US" sz="2400" dirty="0" smtClean="0"/>
              <a:t>CAUTION/CAUTION </a:t>
            </a:r>
            <a:endParaRPr lang="en-US" sz="2400" dirty="0" smtClean="0">
              <a:solidFill>
                <a:srgbClr val="FF0000"/>
              </a:solidFill>
            </a:endParaRPr>
          </a:p>
          <a:p>
            <a:pPr>
              <a:spcBef>
                <a:spcPct val="50000"/>
              </a:spcBef>
            </a:pPr>
            <a:r>
              <a:rPr lang="en-US" sz="2400" dirty="0" smtClean="0">
                <a:solidFill>
                  <a:srgbClr val="FF0000"/>
                </a:solidFill>
              </a:rPr>
              <a:t>Early </a:t>
            </a:r>
            <a:r>
              <a:rPr lang="en-US" sz="2400" dirty="0">
                <a:solidFill>
                  <a:srgbClr val="FF0000"/>
                </a:solidFill>
              </a:rPr>
              <a:t>Merge</a:t>
            </a:r>
            <a:r>
              <a:rPr lang="en-US" sz="2400" dirty="0"/>
              <a:t>: DO NOT PASS/ MERGE HERE</a:t>
            </a:r>
          </a:p>
          <a:p>
            <a:pPr>
              <a:spcBef>
                <a:spcPct val="50000"/>
              </a:spcBef>
            </a:pPr>
            <a:r>
              <a:rPr lang="en-US" sz="2400" dirty="0">
                <a:solidFill>
                  <a:srgbClr val="FF0000"/>
                </a:solidFill>
              </a:rPr>
              <a:t>Late Merge</a:t>
            </a:r>
            <a:r>
              <a:rPr lang="en-US" sz="2400" dirty="0"/>
              <a:t>: MERGE AHEAD/USE BOTH </a:t>
            </a:r>
            <a:r>
              <a:rPr lang="en-US" sz="2400" dirty="0" smtClean="0"/>
              <a:t>LANES</a:t>
            </a:r>
            <a:endParaRPr lang="en-US" sz="2400" dirty="0"/>
          </a:p>
          <a:p>
            <a:pPr>
              <a:spcBef>
                <a:spcPct val="50000"/>
              </a:spcBef>
            </a:pPr>
            <a:r>
              <a:rPr lang="en-US" sz="2400" dirty="0"/>
              <a:t>Minimum activation time Shall not be less than 5 min.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81923"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81924" name="Text Box 5"/>
          <p:cNvSpPr txBox="1">
            <a:spLocks noChangeArrowheads="1"/>
          </p:cNvSpPr>
          <p:nvPr/>
        </p:nvSpPr>
        <p:spPr bwMode="auto">
          <a:xfrm>
            <a:off x="0" y="914400"/>
            <a:ext cx="9144000" cy="584775"/>
          </a:xfrm>
          <a:prstGeom prst="rect">
            <a:avLst/>
          </a:prstGeom>
          <a:solidFill>
            <a:srgbClr val="FF0000"/>
          </a:solidFill>
          <a:ln w="9525">
            <a:noFill/>
            <a:miter lim="800000"/>
            <a:headEnd/>
            <a:tailEnd/>
          </a:ln>
        </p:spPr>
        <p:txBody>
          <a:bodyPr>
            <a:spAutoFit/>
          </a:bodyPr>
          <a:lstStyle/>
          <a:p>
            <a:pPr algn="ctr">
              <a:spcBef>
                <a:spcPct val="50000"/>
              </a:spcBef>
            </a:pPr>
            <a:r>
              <a:rPr lang="en-US" sz="3200" b="1" dirty="0" smtClean="0">
                <a:solidFill>
                  <a:schemeClr val="bg1"/>
                </a:solidFill>
              </a:rPr>
              <a:t>VSL System</a:t>
            </a:r>
            <a:r>
              <a:rPr lang="en-US" sz="2400" dirty="0">
                <a:solidFill>
                  <a:schemeClr val="bg1"/>
                </a:solidFill>
              </a:rPr>
              <a:t>	</a:t>
            </a:r>
          </a:p>
        </p:txBody>
      </p:sp>
      <p:pic>
        <p:nvPicPr>
          <p:cNvPr id="81925" name="Picture 6"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81926" name="Text Box 7"/>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81927" name="Picture 8"/>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81928" name="Picture 9"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pic>
        <p:nvPicPr>
          <p:cNvPr id="10" name="Picture 9"/>
          <p:cNvPicPr/>
          <p:nvPr/>
        </p:nvPicPr>
        <p:blipFill>
          <a:blip r:embed="rId7" cstate="print"/>
          <a:srcRect/>
          <a:stretch>
            <a:fillRect/>
          </a:stretch>
        </p:blipFill>
        <p:spPr bwMode="auto">
          <a:xfrm>
            <a:off x="990600" y="1524001"/>
            <a:ext cx="7239000" cy="3886200"/>
          </a:xfrm>
          <a:prstGeom prst="rect">
            <a:avLst/>
          </a:prstGeom>
          <a:noFill/>
          <a:ln w="9525">
            <a:noFill/>
            <a:miter lim="800000"/>
            <a:headEnd/>
            <a:tailEnd/>
          </a:ln>
        </p:spPr>
      </p:pic>
      <p:sp>
        <p:nvSpPr>
          <p:cNvPr id="11" name="Rectangle 10"/>
          <p:cNvSpPr/>
          <p:nvPr/>
        </p:nvSpPr>
        <p:spPr>
          <a:xfrm>
            <a:off x="1524000" y="5638800"/>
            <a:ext cx="6324600" cy="369332"/>
          </a:xfrm>
          <a:prstGeom prst="rect">
            <a:avLst/>
          </a:prstGeom>
        </p:spPr>
        <p:txBody>
          <a:bodyPr wrap="square">
            <a:spAutoFit/>
          </a:bodyPr>
          <a:lstStyle/>
          <a:p>
            <a:r>
              <a:rPr lang="da-DK" dirty="0" smtClean="0"/>
              <a:t>: </a:t>
            </a:r>
            <a:r>
              <a:rPr lang="da-DK" b="1" dirty="0" smtClean="0">
                <a:solidFill>
                  <a:srgbClr val="FF0000"/>
                </a:solidFill>
              </a:rPr>
              <a:t>Integrated DLM/VSL System (Source: Kang et al., 2006)</a:t>
            </a:r>
            <a:endParaRPr lang="en-US"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81923"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81924" name="Text Box 5"/>
          <p:cNvSpPr txBox="1">
            <a:spLocks noChangeArrowheads="1"/>
          </p:cNvSpPr>
          <p:nvPr/>
        </p:nvSpPr>
        <p:spPr bwMode="auto">
          <a:xfrm>
            <a:off x="0" y="914400"/>
            <a:ext cx="9144000" cy="457200"/>
          </a:xfrm>
          <a:prstGeom prst="rect">
            <a:avLst/>
          </a:prstGeom>
          <a:solidFill>
            <a:srgbClr val="FF0000"/>
          </a:solidFill>
          <a:ln w="9525">
            <a:noFill/>
            <a:miter lim="800000"/>
            <a:headEnd/>
            <a:tailEnd/>
          </a:ln>
        </p:spPr>
        <p:txBody>
          <a:bodyPr>
            <a:spAutoFit/>
          </a:bodyPr>
          <a:lstStyle/>
          <a:p>
            <a:pPr algn="ctr">
              <a:spcBef>
                <a:spcPct val="50000"/>
              </a:spcBef>
            </a:pPr>
            <a:r>
              <a:rPr lang="en-US" sz="2400" b="1" dirty="0" smtClean="0">
                <a:solidFill>
                  <a:schemeClr val="bg1"/>
                </a:solidFill>
              </a:rPr>
              <a:t>Modified MAS with VSL and SDLMS</a:t>
            </a:r>
            <a:endParaRPr lang="en-US" sz="2400" b="1" dirty="0">
              <a:solidFill>
                <a:schemeClr val="bg1"/>
              </a:solidFill>
            </a:endParaRPr>
          </a:p>
        </p:txBody>
      </p:sp>
      <p:pic>
        <p:nvPicPr>
          <p:cNvPr id="81925" name="Picture 6"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81926" name="Text Box 7"/>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81927" name="Picture 8"/>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81928" name="Picture 9"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pic>
        <p:nvPicPr>
          <p:cNvPr id="27" name="Picture 24"/>
          <p:cNvPicPr>
            <a:picLocks noChangeAspect="1" noChangeArrowheads="1"/>
          </p:cNvPicPr>
          <p:nvPr/>
        </p:nvPicPr>
        <p:blipFill>
          <a:blip r:embed="rId7" cstate="print"/>
          <a:srcRect/>
          <a:stretch>
            <a:fillRect/>
          </a:stretch>
        </p:blipFill>
        <p:spPr bwMode="auto">
          <a:xfrm>
            <a:off x="1" y="1752599"/>
            <a:ext cx="9144000" cy="4042715"/>
          </a:xfrm>
          <a:prstGeom prst="rect">
            <a:avLst/>
          </a:prstGeom>
          <a:noFill/>
          <a:ln w="9525">
            <a:noFill/>
            <a:miter lim="800000"/>
            <a:headEnd/>
            <a:tailEnd/>
          </a:ln>
        </p:spPr>
      </p:pic>
      <p:sp>
        <p:nvSpPr>
          <p:cNvPr id="206863" name="Text Box 15"/>
          <p:cNvSpPr txBox="1">
            <a:spLocks noChangeArrowheads="1"/>
          </p:cNvSpPr>
          <p:nvPr/>
        </p:nvSpPr>
        <p:spPr bwMode="auto">
          <a:xfrm>
            <a:off x="914400" y="4343400"/>
            <a:ext cx="1323975" cy="268288"/>
          </a:xfrm>
          <a:prstGeom prst="rect">
            <a:avLst/>
          </a:prstGeom>
          <a:solidFill>
            <a:srgbClr val="FFFFFF"/>
          </a:solid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0000"/>
                </a:solidFill>
                <a:effectLst/>
                <a:latin typeface="Calibri" pitchFamily="34" charset="0"/>
              </a:rPr>
              <a:t>VSL replacing PRS</a:t>
            </a:r>
            <a:endParaRPr kumimoji="0" lang="en-US" sz="1100" b="0" i="0" u="none" strike="noStrike" cap="none" normalizeH="0" baseline="0" dirty="0" smtClean="0">
              <a:ln>
                <a:noFill/>
              </a:ln>
              <a:solidFill>
                <a:schemeClr val="tx1"/>
              </a:solidFill>
              <a:effectLst/>
              <a:latin typeface="Arial" pitchFamily="34" charset="0"/>
            </a:endParaRPr>
          </a:p>
        </p:txBody>
      </p:sp>
      <p:grpSp>
        <p:nvGrpSpPr>
          <p:cNvPr id="206864" name="Group 16"/>
          <p:cNvGrpSpPr>
            <a:grpSpLocks/>
          </p:cNvGrpSpPr>
          <p:nvPr/>
        </p:nvGrpSpPr>
        <p:grpSpPr bwMode="auto">
          <a:xfrm>
            <a:off x="4114800" y="2362200"/>
            <a:ext cx="3060700" cy="1031875"/>
            <a:chOff x="7365" y="2559"/>
            <a:chExt cx="4822" cy="1625"/>
          </a:xfrm>
        </p:grpSpPr>
        <p:grpSp>
          <p:nvGrpSpPr>
            <p:cNvPr id="206865" name="Group 17"/>
            <p:cNvGrpSpPr>
              <a:grpSpLocks/>
            </p:cNvGrpSpPr>
            <p:nvPr/>
          </p:nvGrpSpPr>
          <p:grpSpPr bwMode="auto">
            <a:xfrm>
              <a:off x="7365" y="3412"/>
              <a:ext cx="809" cy="772"/>
              <a:chOff x="7314" y="3424"/>
              <a:chExt cx="809" cy="772"/>
            </a:xfrm>
          </p:grpSpPr>
          <p:sp>
            <p:nvSpPr>
              <p:cNvPr id="206866" name="Oval 18"/>
              <p:cNvSpPr>
                <a:spLocks noChangeArrowheads="1"/>
              </p:cNvSpPr>
              <p:nvPr/>
            </p:nvSpPr>
            <p:spPr bwMode="auto">
              <a:xfrm>
                <a:off x="7314" y="3424"/>
                <a:ext cx="809" cy="772"/>
              </a:xfrm>
              <a:prstGeom prst="ellipse">
                <a:avLst/>
              </a:prstGeom>
              <a:noFill/>
              <a:ln w="28575">
                <a:solidFill>
                  <a:srgbClr val="F79646"/>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67" name="Rectangle 19"/>
              <p:cNvSpPr>
                <a:spLocks noChangeArrowheads="1"/>
              </p:cNvSpPr>
              <p:nvPr/>
            </p:nvSpPr>
            <p:spPr bwMode="auto">
              <a:xfrm>
                <a:off x="7590" y="3881"/>
                <a:ext cx="263" cy="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868" name="Rectangle 20"/>
              <p:cNvSpPr>
                <a:spLocks noChangeArrowheads="1"/>
              </p:cNvSpPr>
              <p:nvPr/>
            </p:nvSpPr>
            <p:spPr bwMode="auto">
              <a:xfrm>
                <a:off x="7590" y="3589"/>
                <a:ext cx="263" cy="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6869" name="Text Box 21"/>
            <p:cNvSpPr txBox="1">
              <a:spLocks noChangeArrowheads="1"/>
            </p:cNvSpPr>
            <p:nvPr/>
          </p:nvSpPr>
          <p:spPr bwMode="auto">
            <a:xfrm>
              <a:off x="9135" y="2559"/>
              <a:ext cx="3052" cy="476"/>
            </a:xfrm>
            <a:prstGeom prst="rect">
              <a:avLst/>
            </a:prstGeom>
            <a:solidFill>
              <a:srgbClr val="FFFFFF"/>
            </a:solid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rPr>
                <a:t>Traffic Sensors for VSL</a:t>
              </a:r>
              <a:endParaRPr kumimoji="0" lang="en-US" sz="1400" b="0" i="0" u="none" strike="noStrike" cap="none" normalizeH="0" baseline="0" dirty="0" smtClean="0">
                <a:ln>
                  <a:noFill/>
                </a:ln>
                <a:solidFill>
                  <a:schemeClr val="tx1"/>
                </a:solidFill>
                <a:effectLst/>
                <a:latin typeface="Arial" pitchFamily="34" charset="0"/>
              </a:endParaRPr>
            </a:p>
          </p:txBody>
        </p:sp>
        <p:cxnSp>
          <p:nvCxnSpPr>
            <p:cNvPr id="206870" name="AutoShape 22"/>
            <p:cNvCxnSpPr>
              <a:cxnSpLocks noChangeShapeType="1"/>
            </p:cNvCxnSpPr>
            <p:nvPr/>
          </p:nvCxnSpPr>
          <p:spPr bwMode="auto">
            <a:xfrm flipH="1">
              <a:off x="8063" y="2838"/>
              <a:ext cx="1075" cy="759"/>
            </a:xfrm>
            <a:prstGeom prst="straightConnector1">
              <a:avLst/>
            </a:prstGeom>
            <a:noFill/>
            <a:ln w="28575">
              <a:solidFill>
                <a:srgbClr val="C0504D"/>
              </a:solidFill>
              <a:round/>
              <a:headEnd/>
              <a:tailEnd type="arrow" w="med" len="med"/>
            </a:ln>
          </p:spPr>
        </p:cxn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81923"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81924" name="Text Box 5"/>
          <p:cNvSpPr txBox="1">
            <a:spLocks noChangeArrowheads="1"/>
          </p:cNvSpPr>
          <p:nvPr/>
        </p:nvSpPr>
        <p:spPr bwMode="auto">
          <a:xfrm>
            <a:off x="0" y="914400"/>
            <a:ext cx="9144000" cy="584775"/>
          </a:xfrm>
          <a:prstGeom prst="rect">
            <a:avLst/>
          </a:prstGeom>
          <a:solidFill>
            <a:srgbClr val="FF0000"/>
          </a:solidFill>
          <a:ln w="9525">
            <a:noFill/>
            <a:miter lim="800000"/>
            <a:headEnd/>
            <a:tailEnd/>
          </a:ln>
        </p:spPr>
        <p:txBody>
          <a:bodyPr>
            <a:spAutoFit/>
          </a:bodyPr>
          <a:lstStyle/>
          <a:p>
            <a:pPr algn="ctr">
              <a:spcBef>
                <a:spcPct val="50000"/>
              </a:spcBef>
            </a:pPr>
            <a:r>
              <a:rPr lang="en-US" sz="3200" b="1" dirty="0" smtClean="0">
                <a:solidFill>
                  <a:schemeClr val="bg1"/>
                </a:solidFill>
              </a:rPr>
              <a:t>VSL System</a:t>
            </a:r>
            <a:r>
              <a:rPr lang="en-US" sz="3200" dirty="0">
                <a:solidFill>
                  <a:schemeClr val="bg1"/>
                </a:solidFill>
              </a:rPr>
              <a:t>	</a:t>
            </a:r>
          </a:p>
        </p:txBody>
      </p:sp>
      <p:pic>
        <p:nvPicPr>
          <p:cNvPr id="81925" name="Picture 6"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81926" name="Text Box 7"/>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81927" name="Picture 8"/>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81928" name="Picture 9"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pic>
        <p:nvPicPr>
          <p:cNvPr id="12" name="Picture 11"/>
          <p:cNvPicPr/>
          <p:nvPr/>
        </p:nvPicPr>
        <p:blipFill>
          <a:blip r:embed="rId7" cstate="print"/>
          <a:srcRect l="4651" t="12823" r="4712" b="14865"/>
          <a:stretch>
            <a:fillRect/>
          </a:stretch>
        </p:blipFill>
        <p:spPr bwMode="auto">
          <a:xfrm>
            <a:off x="228600" y="1600200"/>
            <a:ext cx="8763000" cy="3276600"/>
          </a:xfrm>
          <a:prstGeom prst="rect">
            <a:avLst/>
          </a:prstGeom>
          <a:noFill/>
          <a:ln w="9525">
            <a:noFill/>
            <a:miter lim="800000"/>
            <a:headEnd/>
            <a:tailEnd/>
          </a:ln>
        </p:spPr>
      </p:pic>
      <p:sp>
        <p:nvSpPr>
          <p:cNvPr id="13" name="Rectangle 12"/>
          <p:cNvSpPr/>
          <p:nvPr/>
        </p:nvSpPr>
        <p:spPr>
          <a:xfrm>
            <a:off x="762000" y="5334000"/>
            <a:ext cx="7772400" cy="461665"/>
          </a:xfrm>
          <a:prstGeom prst="rect">
            <a:avLst/>
          </a:prstGeom>
        </p:spPr>
        <p:txBody>
          <a:bodyPr wrap="square">
            <a:spAutoFit/>
          </a:bodyPr>
          <a:lstStyle/>
          <a:p>
            <a:r>
              <a:rPr lang="en-US" sz="2400" b="1" dirty="0" smtClean="0">
                <a:solidFill>
                  <a:srgbClr val="FF0000"/>
                </a:solidFill>
              </a:rPr>
              <a:t>Modified MOT Plan (with VSL) Replication in VISSIM</a:t>
            </a:r>
            <a:endParaRPr lang="en-US" sz="2400"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pic>
        <p:nvPicPr>
          <p:cNvPr id="216074" name="Picture 10"/>
          <p:cNvPicPr>
            <a:picLocks noChangeAspect="1" noChangeArrowheads="1"/>
          </p:cNvPicPr>
          <p:nvPr/>
        </p:nvPicPr>
        <p:blipFill>
          <a:blip r:embed="rId3" cstate="print">
            <a:grayscl/>
          </a:blip>
          <a:srcRect l="1570"/>
          <a:stretch>
            <a:fillRect/>
          </a:stretch>
        </p:blipFill>
        <p:spPr bwMode="auto">
          <a:xfrm>
            <a:off x="2286000" y="119269"/>
            <a:ext cx="4343400" cy="5678228"/>
          </a:xfrm>
          <a:prstGeom prst="rect">
            <a:avLst/>
          </a:prstGeom>
          <a:noFill/>
          <a:ln w="9525">
            <a:noFill/>
            <a:miter lim="800000"/>
            <a:headEnd/>
            <a:tailEnd/>
          </a:ln>
        </p:spPr>
      </p:pic>
      <p:sp>
        <p:nvSpPr>
          <p:cNvPr id="22" name="Rectangle 21"/>
          <p:cNvSpPr/>
          <p:nvPr/>
        </p:nvSpPr>
        <p:spPr>
          <a:xfrm>
            <a:off x="2209800" y="6096000"/>
            <a:ext cx="4110869" cy="461665"/>
          </a:xfrm>
          <a:prstGeom prst="rect">
            <a:avLst/>
          </a:prstGeom>
        </p:spPr>
        <p:txBody>
          <a:bodyPr wrap="none">
            <a:spAutoFit/>
          </a:bodyPr>
          <a:lstStyle/>
          <a:p>
            <a:r>
              <a:rPr lang="en-US" sz="2400" b="1" dirty="0" smtClean="0">
                <a:solidFill>
                  <a:srgbClr val="FF0000"/>
                </a:solidFill>
              </a:rPr>
              <a:t> VAP Logic for DLMS+VSL</a:t>
            </a:r>
            <a:endParaRPr lang="en-US" sz="2400"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5"/>
          <p:cNvSpPr txBox="1">
            <a:spLocks noChangeArrowheads="1"/>
          </p:cNvSpPr>
          <p:nvPr/>
        </p:nvSpPr>
        <p:spPr bwMode="auto">
          <a:xfrm>
            <a:off x="0" y="914400"/>
            <a:ext cx="9144000" cy="584776"/>
          </a:xfrm>
          <a:prstGeom prst="rect">
            <a:avLst/>
          </a:prstGeom>
          <a:solidFill>
            <a:srgbClr val="FF0000"/>
          </a:solidFill>
          <a:ln w="9525">
            <a:noFill/>
            <a:miter lim="800000"/>
            <a:headEnd/>
            <a:tailEnd/>
          </a:ln>
        </p:spPr>
        <p:txBody>
          <a:bodyPr>
            <a:spAutoFit/>
          </a:bodyPr>
          <a:lstStyle/>
          <a:p>
            <a:pPr algn="ctr">
              <a:spcBef>
                <a:spcPct val="50000"/>
              </a:spcBef>
            </a:pPr>
            <a:r>
              <a:rPr lang="en-US" sz="3200" b="1" dirty="0" smtClean="0">
                <a:solidFill>
                  <a:schemeClr val="bg1"/>
                </a:solidFill>
              </a:rPr>
              <a:t>VISSIM Coding of SDLMS</a:t>
            </a:r>
            <a:r>
              <a:rPr lang="en-US" sz="2400" dirty="0">
                <a:solidFill>
                  <a:schemeClr val="bg1"/>
                </a:solidFill>
              </a:rPr>
              <a:t>	</a:t>
            </a:r>
          </a:p>
        </p:txBody>
      </p:sp>
      <p:pic>
        <p:nvPicPr>
          <p:cNvPr id="81927" name="Picture 8"/>
          <p:cNvPicPr>
            <a:picLocks noChangeAspect="1" noChangeArrowheads="1"/>
          </p:cNvPicPr>
          <p:nvPr/>
        </p:nvPicPr>
        <p:blipFill>
          <a:blip r:embed="rId3" cstate="print"/>
          <a:srcRect/>
          <a:stretch>
            <a:fillRect/>
          </a:stretch>
        </p:blipFill>
        <p:spPr bwMode="auto">
          <a:xfrm>
            <a:off x="654050" y="0"/>
            <a:ext cx="7837488" cy="91440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1600200" y="1698233"/>
            <a:ext cx="6858000" cy="4494179"/>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5"/>
          <p:cNvSpPr txBox="1">
            <a:spLocks noChangeArrowheads="1"/>
          </p:cNvSpPr>
          <p:nvPr/>
        </p:nvSpPr>
        <p:spPr bwMode="auto">
          <a:xfrm>
            <a:off x="0" y="914400"/>
            <a:ext cx="9144000" cy="584776"/>
          </a:xfrm>
          <a:prstGeom prst="rect">
            <a:avLst/>
          </a:prstGeom>
          <a:solidFill>
            <a:srgbClr val="FF0000"/>
          </a:solidFill>
          <a:ln w="9525">
            <a:noFill/>
            <a:miter lim="800000"/>
            <a:headEnd/>
            <a:tailEnd/>
          </a:ln>
        </p:spPr>
        <p:txBody>
          <a:bodyPr>
            <a:spAutoFit/>
          </a:bodyPr>
          <a:lstStyle/>
          <a:p>
            <a:pPr algn="ctr">
              <a:spcBef>
                <a:spcPct val="50000"/>
              </a:spcBef>
            </a:pPr>
            <a:r>
              <a:rPr lang="en-US" sz="3200" b="1" dirty="0" err="1" smtClean="0">
                <a:solidFill>
                  <a:schemeClr val="bg1"/>
                </a:solidFill>
              </a:rPr>
              <a:t>Scanrios</a:t>
            </a:r>
            <a:r>
              <a:rPr lang="en-US" sz="3200" b="1" dirty="0" smtClean="0">
                <a:solidFill>
                  <a:schemeClr val="bg1"/>
                </a:solidFill>
              </a:rPr>
              <a:t> Tested in VISSIM</a:t>
            </a:r>
            <a:r>
              <a:rPr lang="en-US" sz="2400" dirty="0">
                <a:solidFill>
                  <a:schemeClr val="bg1"/>
                </a:solidFill>
              </a:rPr>
              <a:t>	</a:t>
            </a:r>
          </a:p>
        </p:txBody>
      </p:sp>
      <p:pic>
        <p:nvPicPr>
          <p:cNvPr id="81927" name="Picture 8"/>
          <p:cNvPicPr>
            <a:picLocks noChangeAspect="1" noChangeArrowheads="1"/>
          </p:cNvPicPr>
          <p:nvPr/>
        </p:nvPicPr>
        <p:blipFill>
          <a:blip r:embed="rId3" cstate="print"/>
          <a:srcRect/>
          <a:stretch>
            <a:fillRect/>
          </a:stretch>
        </p:blipFill>
        <p:spPr bwMode="auto">
          <a:xfrm>
            <a:off x="654050" y="0"/>
            <a:ext cx="7837488" cy="914400"/>
          </a:xfrm>
          <a:prstGeom prst="rect">
            <a:avLst/>
          </a:prstGeom>
          <a:noFill/>
          <a:ln w="9525">
            <a:noFill/>
            <a:miter lim="800000"/>
            <a:headEnd/>
            <a:tailEnd/>
          </a:ln>
        </p:spPr>
      </p:pic>
      <p:sp>
        <p:nvSpPr>
          <p:cNvPr id="2" name="Rectangle 1"/>
          <p:cNvSpPr/>
          <p:nvPr/>
        </p:nvSpPr>
        <p:spPr>
          <a:xfrm>
            <a:off x="304800" y="1720840"/>
            <a:ext cx="8534400" cy="3970318"/>
          </a:xfrm>
          <a:prstGeom prst="rect">
            <a:avLst/>
          </a:prstGeom>
        </p:spPr>
        <p:txBody>
          <a:bodyPr wrap="square">
            <a:spAutoFit/>
          </a:bodyPr>
          <a:lstStyle/>
          <a:p>
            <a:r>
              <a:rPr lang="en-US" sz="2800" dirty="0"/>
              <a:t>Safety evaluation of all six MOT types tested through the VISSIM model is, </a:t>
            </a:r>
          </a:p>
          <a:p>
            <a:pPr marL="457200" lvl="0" indent="-457200">
              <a:buFont typeface="Wingdings" charset="2"/>
              <a:buChar char="Ø"/>
            </a:pPr>
            <a:r>
              <a:rPr lang="en-US" sz="2800" dirty="0"/>
              <a:t>Work Zone without VSL and without SDLMS</a:t>
            </a:r>
          </a:p>
          <a:p>
            <a:pPr marL="457200" lvl="0" indent="-457200">
              <a:buFont typeface="Wingdings" charset="2"/>
              <a:buChar char="Ø"/>
            </a:pPr>
            <a:r>
              <a:rPr lang="en-US" sz="2800" dirty="0"/>
              <a:t>Work Zone with VSL and without SDLMS</a:t>
            </a:r>
          </a:p>
          <a:p>
            <a:pPr marL="457200" lvl="0" indent="-457200">
              <a:buFont typeface="Wingdings" charset="2"/>
              <a:buChar char="Ø"/>
            </a:pPr>
            <a:r>
              <a:rPr lang="en-US" sz="2800" dirty="0"/>
              <a:t>Work Zone with VSL and Early SDLMS</a:t>
            </a:r>
          </a:p>
          <a:p>
            <a:pPr marL="457200" lvl="0" indent="-457200">
              <a:buFont typeface="Wingdings" charset="2"/>
              <a:buChar char="Ø"/>
            </a:pPr>
            <a:r>
              <a:rPr lang="en-US" sz="2800" dirty="0"/>
              <a:t>Work Zone with VSL and Late SDLMS</a:t>
            </a:r>
          </a:p>
          <a:p>
            <a:pPr marL="457200" lvl="0" indent="-457200">
              <a:buFont typeface="Wingdings" charset="2"/>
              <a:buChar char="Ø"/>
            </a:pPr>
            <a:r>
              <a:rPr lang="en-US" sz="2800" dirty="0"/>
              <a:t>Work Zone with early SDLMS and without VSL</a:t>
            </a:r>
          </a:p>
          <a:p>
            <a:pPr marL="457200" lvl="0" indent="-457200">
              <a:buFont typeface="Wingdings" charset="2"/>
              <a:buChar char="Ø"/>
            </a:pPr>
            <a:r>
              <a:rPr lang="en-US" sz="2800" dirty="0"/>
              <a:t>Work Zone with late SDLMS and without VSL</a:t>
            </a:r>
          </a:p>
          <a:p>
            <a:r>
              <a:rPr lang="en-US" sz="2800" dirty="0"/>
              <a:t> </a:t>
            </a:r>
          </a:p>
        </p:txBody>
      </p:sp>
    </p:spTree>
    <p:extLst>
      <p:ext uri="{BB962C8B-B14F-4D97-AF65-F5344CB8AC3E}">
        <p14:creationId xmlns:p14="http://schemas.microsoft.com/office/powerpoint/2010/main" val="3344040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5"/>
          <p:cNvSpPr txBox="1">
            <a:spLocks noChangeArrowheads="1"/>
          </p:cNvSpPr>
          <p:nvPr/>
        </p:nvSpPr>
        <p:spPr bwMode="auto">
          <a:xfrm>
            <a:off x="0" y="914400"/>
            <a:ext cx="9144000" cy="584775"/>
          </a:xfrm>
          <a:prstGeom prst="rect">
            <a:avLst/>
          </a:prstGeom>
          <a:solidFill>
            <a:srgbClr val="FF0000"/>
          </a:solidFill>
          <a:ln w="9525">
            <a:noFill/>
            <a:miter lim="800000"/>
            <a:headEnd/>
            <a:tailEnd/>
          </a:ln>
        </p:spPr>
        <p:txBody>
          <a:bodyPr>
            <a:spAutoFit/>
          </a:bodyPr>
          <a:lstStyle/>
          <a:p>
            <a:pPr algn="ctr">
              <a:spcBef>
                <a:spcPct val="50000"/>
              </a:spcBef>
            </a:pPr>
            <a:r>
              <a:rPr lang="en-US" sz="3200" b="1" dirty="0" smtClean="0">
                <a:solidFill>
                  <a:schemeClr val="bg1"/>
                </a:solidFill>
              </a:rPr>
              <a:t>Results</a:t>
            </a:r>
            <a:r>
              <a:rPr lang="en-US" sz="2400" dirty="0">
                <a:solidFill>
                  <a:schemeClr val="bg1"/>
                </a:solidFill>
              </a:rPr>
              <a:t>	</a:t>
            </a:r>
          </a:p>
        </p:txBody>
      </p:sp>
      <p:pic>
        <p:nvPicPr>
          <p:cNvPr id="81927" name="Picture 8"/>
          <p:cNvPicPr>
            <a:picLocks noChangeAspect="1" noChangeArrowheads="1"/>
          </p:cNvPicPr>
          <p:nvPr/>
        </p:nvPicPr>
        <p:blipFill>
          <a:blip r:embed="rId3" cstate="print"/>
          <a:srcRect/>
          <a:stretch>
            <a:fillRect/>
          </a:stretch>
        </p:blipFill>
        <p:spPr bwMode="auto">
          <a:xfrm>
            <a:off x="654050" y="0"/>
            <a:ext cx="7837488" cy="9144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122809" y="1676400"/>
            <a:ext cx="9078849" cy="3581400"/>
          </a:xfrm>
          <a:prstGeom prst="rect">
            <a:avLst/>
          </a:prstGeom>
        </p:spPr>
      </p:pic>
      <p:pic>
        <p:nvPicPr>
          <p:cNvPr id="6" name="Picture 5"/>
          <p:cNvPicPr>
            <a:picLocks noChangeAspect="1"/>
          </p:cNvPicPr>
          <p:nvPr/>
        </p:nvPicPr>
        <p:blipFill>
          <a:blip r:embed="rId5"/>
          <a:stretch>
            <a:fillRect/>
          </a:stretch>
        </p:blipFill>
        <p:spPr>
          <a:xfrm>
            <a:off x="0" y="5791200"/>
            <a:ext cx="9144000" cy="443023"/>
          </a:xfrm>
          <a:prstGeom prst="rect">
            <a:avLst/>
          </a:prstGeom>
        </p:spPr>
      </p:pic>
    </p:spTree>
    <p:extLst>
      <p:ext uri="{BB962C8B-B14F-4D97-AF65-F5344CB8AC3E}">
        <p14:creationId xmlns:p14="http://schemas.microsoft.com/office/powerpoint/2010/main" val="1096527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5"/>
          <p:cNvSpPr txBox="1">
            <a:spLocks noChangeArrowheads="1"/>
          </p:cNvSpPr>
          <p:nvPr/>
        </p:nvSpPr>
        <p:spPr bwMode="auto">
          <a:xfrm>
            <a:off x="0" y="914400"/>
            <a:ext cx="9144000" cy="584775"/>
          </a:xfrm>
          <a:prstGeom prst="rect">
            <a:avLst/>
          </a:prstGeom>
          <a:solidFill>
            <a:srgbClr val="FF0000"/>
          </a:solidFill>
          <a:ln w="9525">
            <a:noFill/>
            <a:miter lim="800000"/>
            <a:headEnd/>
            <a:tailEnd/>
          </a:ln>
        </p:spPr>
        <p:txBody>
          <a:bodyPr>
            <a:spAutoFit/>
          </a:bodyPr>
          <a:lstStyle/>
          <a:p>
            <a:pPr algn="ctr">
              <a:spcBef>
                <a:spcPct val="50000"/>
              </a:spcBef>
            </a:pPr>
            <a:r>
              <a:rPr lang="en-US" sz="3200" b="1" dirty="0" smtClean="0">
                <a:solidFill>
                  <a:schemeClr val="bg1"/>
                </a:solidFill>
              </a:rPr>
              <a:t>Results</a:t>
            </a:r>
            <a:r>
              <a:rPr lang="en-US" sz="2400" dirty="0">
                <a:solidFill>
                  <a:schemeClr val="bg1"/>
                </a:solidFill>
              </a:rPr>
              <a:t>	</a:t>
            </a:r>
          </a:p>
        </p:txBody>
      </p:sp>
      <p:pic>
        <p:nvPicPr>
          <p:cNvPr id="81927" name="Picture 8"/>
          <p:cNvPicPr>
            <a:picLocks noChangeAspect="1" noChangeArrowheads="1"/>
          </p:cNvPicPr>
          <p:nvPr/>
        </p:nvPicPr>
        <p:blipFill>
          <a:blip r:embed="rId3" cstate="print"/>
          <a:srcRect/>
          <a:stretch>
            <a:fillRect/>
          </a:stretch>
        </p:blipFill>
        <p:spPr bwMode="auto">
          <a:xfrm>
            <a:off x="654050" y="0"/>
            <a:ext cx="7837488" cy="91440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228600" y="1524000"/>
            <a:ext cx="8672051" cy="1066800"/>
          </a:xfrm>
          <a:prstGeom prst="rect">
            <a:avLst/>
          </a:prstGeom>
        </p:spPr>
      </p:pic>
      <p:pic>
        <p:nvPicPr>
          <p:cNvPr id="4" name="Picture 3"/>
          <p:cNvPicPr>
            <a:picLocks noChangeAspect="1"/>
          </p:cNvPicPr>
          <p:nvPr/>
        </p:nvPicPr>
        <p:blipFill>
          <a:blip r:embed="rId5"/>
          <a:stretch>
            <a:fillRect/>
          </a:stretch>
        </p:blipFill>
        <p:spPr>
          <a:xfrm>
            <a:off x="228601" y="2514600"/>
            <a:ext cx="8594258" cy="2477780"/>
          </a:xfrm>
          <a:prstGeom prst="rect">
            <a:avLst/>
          </a:prstGeom>
        </p:spPr>
      </p:pic>
      <p:pic>
        <p:nvPicPr>
          <p:cNvPr id="5" name="Picture 4"/>
          <p:cNvPicPr>
            <a:picLocks noChangeAspect="1"/>
          </p:cNvPicPr>
          <p:nvPr/>
        </p:nvPicPr>
        <p:blipFill>
          <a:blip r:embed="rId6"/>
          <a:stretch>
            <a:fillRect/>
          </a:stretch>
        </p:blipFill>
        <p:spPr>
          <a:xfrm>
            <a:off x="0" y="5791200"/>
            <a:ext cx="9144000" cy="443023"/>
          </a:xfrm>
          <a:prstGeom prst="rect">
            <a:avLst/>
          </a:prstGeom>
        </p:spPr>
      </p:pic>
    </p:spTree>
    <p:extLst>
      <p:ext uri="{BB962C8B-B14F-4D97-AF65-F5344CB8AC3E}">
        <p14:creationId xmlns:p14="http://schemas.microsoft.com/office/powerpoint/2010/main" val="2573758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56D9C8DD-B582-4F60-B30D-F20C7FEC5ACC}" type="slidenum">
              <a:rPr lang="en-US" smtClean="0"/>
              <a:pPr/>
              <a:t>2</a:t>
            </a:fld>
            <a:endParaRPr lang="en-US" smtClean="0"/>
          </a:p>
        </p:txBody>
      </p:sp>
      <p:sp>
        <p:nvSpPr>
          <p:cNvPr id="6147"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6148"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6149" name="Text Box 4"/>
          <p:cNvSpPr txBox="1">
            <a:spLocks noChangeArrowheads="1"/>
          </p:cNvSpPr>
          <p:nvPr/>
        </p:nvSpPr>
        <p:spPr bwMode="auto">
          <a:xfrm>
            <a:off x="228600" y="2362200"/>
            <a:ext cx="3733800" cy="779463"/>
          </a:xfrm>
          <a:prstGeom prst="rect">
            <a:avLst/>
          </a:prstGeom>
          <a:noFill/>
          <a:ln w="9525">
            <a:noFill/>
            <a:miter lim="800000"/>
            <a:headEnd/>
            <a:tailEnd/>
          </a:ln>
        </p:spPr>
        <p:txBody>
          <a:bodyPr>
            <a:spAutoFit/>
          </a:bodyPr>
          <a:lstStyle/>
          <a:p>
            <a:pPr marL="342900" indent="-342900">
              <a:spcBef>
                <a:spcPct val="50000"/>
              </a:spcBef>
              <a:buFontTx/>
              <a:buAutoNum type="arabicPeriod"/>
            </a:pPr>
            <a:endParaRPr lang="en-US"/>
          </a:p>
          <a:p>
            <a:pPr marL="342900" indent="-342900">
              <a:spcBef>
                <a:spcPct val="50000"/>
              </a:spcBef>
            </a:pPr>
            <a:endParaRPr lang="en-US"/>
          </a:p>
        </p:txBody>
      </p:sp>
      <p:sp>
        <p:nvSpPr>
          <p:cNvPr id="6150" name="Text Box 5"/>
          <p:cNvSpPr txBox="1">
            <a:spLocks noChangeArrowheads="1"/>
          </p:cNvSpPr>
          <p:nvPr/>
        </p:nvSpPr>
        <p:spPr bwMode="auto">
          <a:xfrm>
            <a:off x="0" y="914400"/>
            <a:ext cx="9144000" cy="701675"/>
          </a:xfrm>
          <a:prstGeom prst="rect">
            <a:avLst/>
          </a:prstGeom>
          <a:solidFill>
            <a:srgbClr val="FF0000"/>
          </a:solidFill>
          <a:ln w="9525">
            <a:noFill/>
            <a:miter lim="800000"/>
            <a:headEnd/>
            <a:tailEnd/>
          </a:ln>
        </p:spPr>
        <p:txBody>
          <a:bodyPr>
            <a:spAutoFit/>
          </a:bodyPr>
          <a:lstStyle/>
          <a:p>
            <a:pPr algn="ctr">
              <a:spcBef>
                <a:spcPct val="50000"/>
              </a:spcBef>
            </a:pPr>
            <a:r>
              <a:rPr lang="en-US" sz="4000" dirty="0" smtClean="0">
                <a:solidFill>
                  <a:schemeClr val="bg1"/>
                </a:solidFill>
              </a:rPr>
              <a:t>Presentation Outline</a:t>
            </a:r>
            <a:endParaRPr lang="en-US" sz="4000" dirty="0">
              <a:solidFill>
                <a:schemeClr val="bg1"/>
              </a:solidFill>
            </a:endParaRPr>
          </a:p>
        </p:txBody>
      </p:sp>
      <p:pic>
        <p:nvPicPr>
          <p:cNvPr id="6151" name="Picture 6"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6152" name="Text Box 7"/>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6153" name="Picture 8"/>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6154" name="Picture 9"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sp>
        <p:nvSpPr>
          <p:cNvPr id="6155" name="Text Box 10"/>
          <p:cNvSpPr txBox="1">
            <a:spLocks noChangeArrowheads="1"/>
          </p:cNvSpPr>
          <p:nvPr/>
        </p:nvSpPr>
        <p:spPr bwMode="auto">
          <a:xfrm>
            <a:off x="381000" y="1600200"/>
            <a:ext cx="8763000" cy="1843088"/>
          </a:xfrm>
          <a:prstGeom prst="rect">
            <a:avLst/>
          </a:prstGeom>
          <a:noFill/>
          <a:ln w="9525">
            <a:noFill/>
            <a:miter lim="800000"/>
            <a:headEnd/>
            <a:tailEnd/>
          </a:ln>
        </p:spPr>
        <p:txBody>
          <a:bodyPr>
            <a:spAutoFit/>
          </a:bodyPr>
          <a:lstStyle/>
          <a:p>
            <a:endParaRPr lang="en-US" sz="2800" b="1">
              <a:solidFill>
                <a:srgbClr val="0000FF"/>
              </a:solidFill>
            </a:endParaRPr>
          </a:p>
          <a:p>
            <a:pPr>
              <a:lnSpc>
                <a:spcPct val="90000"/>
              </a:lnSpc>
              <a:spcBef>
                <a:spcPct val="20000"/>
              </a:spcBef>
              <a:buFontTx/>
              <a:buChar char="•"/>
            </a:pPr>
            <a:endParaRPr lang="en-US" sz="2800"/>
          </a:p>
          <a:p>
            <a:pPr>
              <a:buFontTx/>
              <a:buChar char="•"/>
            </a:pPr>
            <a:endParaRPr lang="en-US" sz="2800"/>
          </a:p>
          <a:p>
            <a:pPr>
              <a:buFontTx/>
              <a:buChar char="•"/>
            </a:pPr>
            <a:endParaRPr lang="en-US" sz="2800"/>
          </a:p>
        </p:txBody>
      </p:sp>
      <p:sp>
        <p:nvSpPr>
          <p:cNvPr id="6156" name="Rectangle 12"/>
          <p:cNvSpPr>
            <a:spLocks noChangeArrowheads="1"/>
          </p:cNvSpPr>
          <p:nvPr/>
        </p:nvSpPr>
        <p:spPr bwMode="auto">
          <a:xfrm>
            <a:off x="304800" y="1735138"/>
            <a:ext cx="8839200" cy="4031873"/>
          </a:xfrm>
          <a:prstGeom prst="rect">
            <a:avLst/>
          </a:prstGeom>
          <a:noFill/>
          <a:ln w="9525">
            <a:noFill/>
            <a:miter lim="800000"/>
            <a:headEnd/>
            <a:tailEnd/>
          </a:ln>
        </p:spPr>
        <p:txBody>
          <a:bodyPr>
            <a:spAutoFit/>
          </a:bodyPr>
          <a:lstStyle/>
          <a:p>
            <a:pPr>
              <a:buFont typeface="Arial" pitchFamily="34" charset="0"/>
              <a:buChar char="•"/>
            </a:pPr>
            <a:r>
              <a:rPr lang="en-US" sz="3200" b="1" dirty="0" smtClean="0"/>
              <a:t> Introduction</a:t>
            </a:r>
          </a:p>
          <a:p>
            <a:pPr>
              <a:buFont typeface="Arial" pitchFamily="34" charset="0"/>
              <a:buChar char="•"/>
            </a:pPr>
            <a:r>
              <a:rPr lang="en-US" sz="3200" b="1" dirty="0"/>
              <a:t> </a:t>
            </a:r>
            <a:r>
              <a:rPr lang="en-GB" sz="3200" b="1" dirty="0" smtClean="0"/>
              <a:t>Work Zone Management Schemes</a:t>
            </a:r>
            <a:endParaRPr lang="en-US" sz="3200" b="1" dirty="0" smtClean="0"/>
          </a:p>
          <a:p>
            <a:pPr>
              <a:buFont typeface="Arial" pitchFamily="34" charset="0"/>
              <a:buChar char="•"/>
            </a:pPr>
            <a:r>
              <a:rPr lang="en-US" sz="3200" b="1" dirty="0"/>
              <a:t> </a:t>
            </a:r>
            <a:r>
              <a:rPr lang="en-US" sz="3200" b="1" dirty="0" smtClean="0"/>
              <a:t> Operational Concerns in Work Zones</a:t>
            </a:r>
          </a:p>
          <a:p>
            <a:pPr>
              <a:buFont typeface="Arial" pitchFamily="34" charset="0"/>
              <a:buChar char="•"/>
            </a:pPr>
            <a:r>
              <a:rPr lang="en-US" sz="3200" b="1" dirty="0"/>
              <a:t> </a:t>
            </a:r>
            <a:r>
              <a:rPr lang="en-GB" sz="3200" b="1" dirty="0" smtClean="0"/>
              <a:t>Simplified Dynamic Lane Merge System</a:t>
            </a:r>
            <a:r>
              <a:rPr lang="en-US" sz="3200" b="1" dirty="0" smtClean="0"/>
              <a:t> </a:t>
            </a:r>
          </a:p>
          <a:p>
            <a:pPr>
              <a:buFont typeface="Arial" pitchFamily="34" charset="0"/>
              <a:buChar char="•"/>
            </a:pPr>
            <a:r>
              <a:rPr lang="en-US" sz="3200" b="1" dirty="0" smtClean="0"/>
              <a:t> Variable Speed Limit (VSL) Systems</a:t>
            </a:r>
          </a:p>
          <a:p>
            <a:pPr>
              <a:buFont typeface="Arial" pitchFamily="34" charset="0"/>
              <a:buChar char="•"/>
            </a:pPr>
            <a:r>
              <a:rPr lang="en-US" sz="3200" b="1" dirty="0" smtClean="0"/>
              <a:t> Simulation of SDLMS and VSL Sensors</a:t>
            </a:r>
          </a:p>
          <a:p>
            <a:pPr>
              <a:buFont typeface="Arial" pitchFamily="34" charset="0"/>
              <a:buChar char="•"/>
            </a:pPr>
            <a:r>
              <a:rPr lang="en-US" sz="3200" b="1" dirty="0" smtClean="0"/>
              <a:t> Analysis of Simulation Runs</a:t>
            </a:r>
          </a:p>
          <a:p>
            <a:pPr>
              <a:buFont typeface="Arial" pitchFamily="34" charset="0"/>
              <a:buChar char="•"/>
            </a:pPr>
            <a:r>
              <a:rPr lang="en-US" sz="3200" b="1" dirty="0" smtClean="0"/>
              <a:t> Conclusions</a:t>
            </a:r>
            <a:endParaRPr lang="en-US" sz="32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5"/>
          <p:cNvSpPr txBox="1">
            <a:spLocks noChangeArrowheads="1"/>
          </p:cNvSpPr>
          <p:nvPr/>
        </p:nvSpPr>
        <p:spPr bwMode="auto">
          <a:xfrm>
            <a:off x="0" y="914400"/>
            <a:ext cx="9144000" cy="584775"/>
          </a:xfrm>
          <a:prstGeom prst="rect">
            <a:avLst/>
          </a:prstGeom>
          <a:solidFill>
            <a:srgbClr val="FF0000"/>
          </a:solidFill>
          <a:ln w="9525">
            <a:noFill/>
            <a:miter lim="800000"/>
            <a:headEnd/>
            <a:tailEnd/>
          </a:ln>
        </p:spPr>
        <p:txBody>
          <a:bodyPr>
            <a:spAutoFit/>
          </a:bodyPr>
          <a:lstStyle/>
          <a:p>
            <a:pPr algn="ctr">
              <a:spcBef>
                <a:spcPct val="50000"/>
              </a:spcBef>
            </a:pPr>
            <a:r>
              <a:rPr lang="en-US" sz="3200" b="1" dirty="0" smtClean="0">
                <a:solidFill>
                  <a:schemeClr val="bg1"/>
                </a:solidFill>
              </a:rPr>
              <a:t>Results</a:t>
            </a:r>
            <a:r>
              <a:rPr lang="en-US" sz="2400" dirty="0">
                <a:solidFill>
                  <a:schemeClr val="bg1"/>
                </a:solidFill>
              </a:rPr>
              <a:t>	</a:t>
            </a:r>
          </a:p>
        </p:txBody>
      </p:sp>
      <p:pic>
        <p:nvPicPr>
          <p:cNvPr id="81927" name="Picture 8"/>
          <p:cNvPicPr>
            <a:picLocks noChangeAspect="1" noChangeArrowheads="1"/>
          </p:cNvPicPr>
          <p:nvPr/>
        </p:nvPicPr>
        <p:blipFill>
          <a:blip r:embed="rId3" cstate="print"/>
          <a:srcRect/>
          <a:stretch>
            <a:fillRect/>
          </a:stretch>
        </p:blipFill>
        <p:spPr bwMode="auto">
          <a:xfrm>
            <a:off x="654050" y="0"/>
            <a:ext cx="7837488" cy="9144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533400" y="1524000"/>
            <a:ext cx="8039100" cy="5016500"/>
          </a:xfrm>
          <a:prstGeom prst="rect">
            <a:avLst/>
          </a:prstGeom>
        </p:spPr>
      </p:pic>
    </p:spTree>
    <p:extLst>
      <p:ext uri="{BB962C8B-B14F-4D97-AF65-F5344CB8AC3E}">
        <p14:creationId xmlns:p14="http://schemas.microsoft.com/office/powerpoint/2010/main" val="41708964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5"/>
          <p:cNvSpPr txBox="1">
            <a:spLocks noChangeArrowheads="1"/>
          </p:cNvSpPr>
          <p:nvPr/>
        </p:nvSpPr>
        <p:spPr bwMode="auto">
          <a:xfrm>
            <a:off x="0" y="914400"/>
            <a:ext cx="9144000" cy="584775"/>
          </a:xfrm>
          <a:prstGeom prst="rect">
            <a:avLst/>
          </a:prstGeom>
          <a:solidFill>
            <a:srgbClr val="FF0000"/>
          </a:solidFill>
          <a:ln w="9525">
            <a:noFill/>
            <a:miter lim="800000"/>
            <a:headEnd/>
            <a:tailEnd/>
          </a:ln>
        </p:spPr>
        <p:txBody>
          <a:bodyPr>
            <a:spAutoFit/>
          </a:bodyPr>
          <a:lstStyle/>
          <a:p>
            <a:pPr algn="ctr">
              <a:spcBef>
                <a:spcPct val="50000"/>
              </a:spcBef>
            </a:pPr>
            <a:r>
              <a:rPr lang="en-US" sz="3200" b="1" dirty="0" smtClean="0">
                <a:solidFill>
                  <a:schemeClr val="bg1"/>
                </a:solidFill>
              </a:rPr>
              <a:t>Major Findings</a:t>
            </a:r>
            <a:r>
              <a:rPr lang="en-US" sz="2400" dirty="0">
                <a:solidFill>
                  <a:schemeClr val="bg1"/>
                </a:solidFill>
              </a:rPr>
              <a:t>	</a:t>
            </a:r>
          </a:p>
        </p:txBody>
      </p:sp>
      <p:pic>
        <p:nvPicPr>
          <p:cNvPr id="81927" name="Picture 8"/>
          <p:cNvPicPr>
            <a:picLocks noChangeAspect="1" noChangeArrowheads="1"/>
          </p:cNvPicPr>
          <p:nvPr/>
        </p:nvPicPr>
        <p:blipFill>
          <a:blip r:embed="rId3" cstate="print"/>
          <a:srcRect/>
          <a:stretch>
            <a:fillRect/>
          </a:stretch>
        </p:blipFill>
        <p:spPr bwMode="auto">
          <a:xfrm>
            <a:off x="654050" y="0"/>
            <a:ext cx="7837488" cy="914400"/>
          </a:xfrm>
          <a:prstGeom prst="rect">
            <a:avLst/>
          </a:prstGeom>
          <a:noFill/>
          <a:ln w="9525">
            <a:noFill/>
            <a:miter lim="800000"/>
            <a:headEnd/>
            <a:tailEnd/>
          </a:ln>
        </p:spPr>
      </p:pic>
      <p:sp>
        <p:nvSpPr>
          <p:cNvPr id="9" name="TextBox 8"/>
          <p:cNvSpPr txBox="1"/>
          <p:nvPr/>
        </p:nvSpPr>
        <p:spPr>
          <a:xfrm>
            <a:off x="1143000" y="2057400"/>
            <a:ext cx="248786" cy="369332"/>
          </a:xfrm>
          <a:prstGeom prst="rect">
            <a:avLst/>
          </a:prstGeom>
          <a:noFill/>
        </p:spPr>
        <p:txBody>
          <a:bodyPr wrap="none" rtlCol="0">
            <a:spAutoFit/>
          </a:bodyPr>
          <a:lstStyle/>
          <a:p>
            <a:r>
              <a:rPr lang="en-US" dirty="0" smtClean="0"/>
              <a:t> </a:t>
            </a:r>
            <a:endParaRPr lang="en-US" dirty="0"/>
          </a:p>
        </p:txBody>
      </p:sp>
      <p:sp>
        <p:nvSpPr>
          <p:cNvPr id="3" name="Rectangle 2"/>
          <p:cNvSpPr/>
          <p:nvPr/>
        </p:nvSpPr>
        <p:spPr>
          <a:xfrm>
            <a:off x="0" y="1524000"/>
            <a:ext cx="9144000" cy="5293757"/>
          </a:xfrm>
          <a:prstGeom prst="rect">
            <a:avLst/>
          </a:prstGeom>
        </p:spPr>
        <p:txBody>
          <a:bodyPr wrap="square">
            <a:spAutoFit/>
          </a:bodyPr>
          <a:lstStyle/>
          <a:p>
            <a:pPr marL="342900" indent="-342900">
              <a:buFont typeface="Arial"/>
              <a:buChar char="•"/>
            </a:pPr>
            <a:r>
              <a:rPr lang="en-US" sz="2600" dirty="0"/>
              <a:t>I</a:t>
            </a:r>
            <a:r>
              <a:rPr lang="en-US" sz="2600" dirty="0" smtClean="0"/>
              <a:t>n </a:t>
            </a:r>
            <a:r>
              <a:rPr lang="en-US" sz="2600" dirty="0"/>
              <a:t>terms of speed variances, generally, early and late SDLMS performed better in both open and closed lane than all other MOT types for low and medium volume levels (V0500, V1000 and V1500). </a:t>
            </a:r>
            <a:endParaRPr lang="en-US" sz="2600" dirty="0" smtClean="0"/>
          </a:p>
          <a:p>
            <a:pPr marL="342900" indent="-342900">
              <a:buFont typeface="Arial"/>
              <a:buChar char="•"/>
            </a:pPr>
            <a:r>
              <a:rPr lang="en-US" sz="2600" dirty="0" smtClean="0"/>
              <a:t>For </a:t>
            </a:r>
            <a:r>
              <a:rPr lang="en-US" sz="2600" dirty="0"/>
              <a:t>demand volumes of V2000 and V2500, VSL and MAS were significantly better than SDLMS combinations, respectively</a:t>
            </a:r>
            <a:r>
              <a:rPr lang="en-US" sz="2600" dirty="0" smtClean="0"/>
              <a:t>.</a:t>
            </a:r>
          </a:p>
          <a:p>
            <a:pPr marL="342900" indent="-342900">
              <a:buFont typeface="Arial"/>
              <a:buChar char="•"/>
            </a:pPr>
            <a:r>
              <a:rPr lang="en-US" sz="2600" dirty="0" smtClean="0"/>
              <a:t> </a:t>
            </a:r>
            <a:r>
              <a:rPr lang="en-US" sz="2600" dirty="0"/>
              <a:t>It was a noteworthy finding that no matter early and late SDLMS performed poorly as compared to VSL and MAS when higher volumes were involved, but the addition of VSL improved their safety aspect by decreasing the speed variance of the vehicles travelling in both open and a closed lane.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5"/>
          <p:cNvSpPr txBox="1">
            <a:spLocks noChangeArrowheads="1"/>
          </p:cNvSpPr>
          <p:nvPr/>
        </p:nvSpPr>
        <p:spPr bwMode="auto">
          <a:xfrm>
            <a:off x="0" y="914400"/>
            <a:ext cx="9144000" cy="584775"/>
          </a:xfrm>
          <a:prstGeom prst="rect">
            <a:avLst/>
          </a:prstGeom>
          <a:solidFill>
            <a:srgbClr val="FF0000"/>
          </a:solidFill>
          <a:ln w="9525">
            <a:noFill/>
            <a:miter lim="800000"/>
            <a:headEnd/>
            <a:tailEnd/>
          </a:ln>
        </p:spPr>
        <p:txBody>
          <a:bodyPr>
            <a:spAutoFit/>
          </a:bodyPr>
          <a:lstStyle/>
          <a:p>
            <a:pPr algn="ctr">
              <a:spcBef>
                <a:spcPct val="50000"/>
              </a:spcBef>
            </a:pPr>
            <a:r>
              <a:rPr lang="en-US" sz="3200" b="1" dirty="0" smtClean="0">
                <a:solidFill>
                  <a:schemeClr val="bg1"/>
                </a:solidFill>
              </a:rPr>
              <a:t>Major Findings</a:t>
            </a:r>
            <a:r>
              <a:rPr lang="en-US" sz="2400" dirty="0">
                <a:solidFill>
                  <a:schemeClr val="bg1"/>
                </a:solidFill>
              </a:rPr>
              <a:t>	</a:t>
            </a:r>
          </a:p>
        </p:txBody>
      </p:sp>
      <p:pic>
        <p:nvPicPr>
          <p:cNvPr id="81927" name="Picture 8"/>
          <p:cNvPicPr>
            <a:picLocks noChangeAspect="1" noChangeArrowheads="1"/>
          </p:cNvPicPr>
          <p:nvPr/>
        </p:nvPicPr>
        <p:blipFill>
          <a:blip r:embed="rId3" cstate="print"/>
          <a:srcRect/>
          <a:stretch>
            <a:fillRect/>
          </a:stretch>
        </p:blipFill>
        <p:spPr bwMode="auto">
          <a:xfrm>
            <a:off x="654050" y="0"/>
            <a:ext cx="7837488" cy="914400"/>
          </a:xfrm>
          <a:prstGeom prst="rect">
            <a:avLst/>
          </a:prstGeom>
          <a:noFill/>
          <a:ln w="9525">
            <a:noFill/>
            <a:miter lim="800000"/>
            <a:headEnd/>
            <a:tailEnd/>
          </a:ln>
        </p:spPr>
      </p:pic>
      <p:sp>
        <p:nvSpPr>
          <p:cNvPr id="9" name="TextBox 8"/>
          <p:cNvSpPr txBox="1"/>
          <p:nvPr/>
        </p:nvSpPr>
        <p:spPr>
          <a:xfrm>
            <a:off x="1143000" y="2057400"/>
            <a:ext cx="248786" cy="369332"/>
          </a:xfrm>
          <a:prstGeom prst="rect">
            <a:avLst/>
          </a:prstGeom>
          <a:noFill/>
        </p:spPr>
        <p:txBody>
          <a:bodyPr wrap="none" rtlCol="0">
            <a:spAutoFit/>
          </a:bodyPr>
          <a:lstStyle/>
          <a:p>
            <a:r>
              <a:rPr lang="en-US" dirty="0" smtClean="0"/>
              <a:t> </a:t>
            </a:r>
            <a:endParaRPr lang="en-US" dirty="0"/>
          </a:p>
        </p:txBody>
      </p:sp>
      <p:sp>
        <p:nvSpPr>
          <p:cNvPr id="2" name="Rectangle 1"/>
          <p:cNvSpPr/>
          <p:nvPr/>
        </p:nvSpPr>
        <p:spPr>
          <a:xfrm>
            <a:off x="228600" y="1720840"/>
            <a:ext cx="8686800" cy="3970318"/>
          </a:xfrm>
          <a:prstGeom prst="rect">
            <a:avLst/>
          </a:prstGeom>
        </p:spPr>
        <p:txBody>
          <a:bodyPr wrap="square">
            <a:spAutoFit/>
          </a:bodyPr>
          <a:lstStyle/>
          <a:p>
            <a:pPr marL="457200" indent="-457200">
              <a:buFont typeface="Arial"/>
              <a:buChar char="•"/>
            </a:pPr>
            <a:r>
              <a:rPr lang="en-US" sz="2800" dirty="0"/>
              <a:t>The speed variance reduction may indirectly contribute to improving the </a:t>
            </a:r>
            <a:r>
              <a:rPr lang="en-US" sz="2800" dirty="0" smtClean="0"/>
              <a:t>overall traffic </a:t>
            </a:r>
            <a:r>
              <a:rPr lang="en-US" sz="2800" dirty="0"/>
              <a:t>safety in work zones. </a:t>
            </a:r>
            <a:endParaRPr lang="en-US" sz="2800" dirty="0" smtClean="0"/>
          </a:p>
          <a:p>
            <a:pPr marL="457200" indent="-457200">
              <a:buFont typeface="Arial"/>
              <a:buChar char="•"/>
            </a:pPr>
            <a:r>
              <a:rPr lang="en-US" sz="2800" dirty="0" smtClean="0"/>
              <a:t>The </a:t>
            </a:r>
            <a:r>
              <a:rPr lang="en-US" sz="2800" dirty="0"/>
              <a:t>addition of VSL to the dynamic merge </a:t>
            </a:r>
            <a:r>
              <a:rPr lang="en-US" sz="2800" dirty="0" smtClean="0"/>
              <a:t>systems helped </a:t>
            </a:r>
            <a:r>
              <a:rPr lang="en-US" sz="2800" dirty="0"/>
              <a:t>in </a:t>
            </a:r>
            <a:r>
              <a:rPr lang="en-US" sz="2800" dirty="0" smtClean="0"/>
              <a:t>lowering speed variances </a:t>
            </a:r>
            <a:r>
              <a:rPr lang="en-US" sz="2800" dirty="0"/>
              <a:t>of the vehicles travelling in the work zone. </a:t>
            </a:r>
            <a:endParaRPr lang="en-US" sz="2800" dirty="0" smtClean="0"/>
          </a:p>
          <a:p>
            <a:pPr marL="457200" indent="-457200">
              <a:buFont typeface="Arial"/>
              <a:buChar char="•"/>
            </a:pPr>
            <a:r>
              <a:rPr lang="en-US" sz="2800" dirty="0" smtClean="0"/>
              <a:t>The </a:t>
            </a:r>
            <a:r>
              <a:rPr lang="en-US" sz="2800" dirty="0"/>
              <a:t>passage of </a:t>
            </a:r>
            <a:r>
              <a:rPr lang="en-US" sz="2800" dirty="0" smtClean="0"/>
              <a:t>traffic through </a:t>
            </a:r>
            <a:r>
              <a:rPr lang="en-US" sz="2800" dirty="0"/>
              <a:t>the work zone is made safer when a speed control is integrated to dynamic merge system.</a:t>
            </a:r>
          </a:p>
        </p:txBody>
      </p:sp>
    </p:spTree>
    <p:extLst>
      <p:ext uri="{BB962C8B-B14F-4D97-AF65-F5344CB8AC3E}">
        <p14:creationId xmlns:p14="http://schemas.microsoft.com/office/powerpoint/2010/main" val="2154691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p:spPr>
        <p:txBody>
          <a:bodyPr/>
          <a:lstStyle/>
          <a:p>
            <a:fld id="{FB02FAA1-A793-404B-9614-3ADB4AACF014}" type="slidenum">
              <a:rPr lang="en-US" smtClean="0"/>
              <a:pPr/>
              <a:t>23</a:t>
            </a:fld>
            <a:endParaRPr lang="en-US" smtClean="0"/>
          </a:p>
        </p:txBody>
      </p:sp>
      <p:sp>
        <p:nvSpPr>
          <p:cNvPr id="33795"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33796"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33797" name="Text Box 4"/>
          <p:cNvSpPr txBox="1">
            <a:spLocks noChangeArrowheads="1"/>
          </p:cNvSpPr>
          <p:nvPr/>
        </p:nvSpPr>
        <p:spPr bwMode="auto">
          <a:xfrm>
            <a:off x="0" y="914400"/>
            <a:ext cx="9144000" cy="519113"/>
          </a:xfrm>
          <a:prstGeom prst="rect">
            <a:avLst/>
          </a:prstGeom>
          <a:solidFill>
            <a:srgbClr val="FF0000"/>
          </a:solidFill>
          <a:ln w="9525">
            <a:noFill/>
            <a:miter lim="800000"/>
            <a:headEnd/>
            <a:tailEnd/>
          </a:ln>
        </p:spPr>
        <p:txBody>
          <a:bodyPr>
            <a:spAutoFit/>
          </a:bodyPr>
          <a:lstStyle/>
          <a:p>
            <a:pPr>
              <a:spcBef>
                <a:spcPct val="50000"/>
              </a:spcBef>
            </a:pPr>
            <a:r>
              <a:rPr lang="en-US" sz="2800" b="1" dirty="0">
                <a:solidFill>
                  <a:schemeClr val="bg1"/>
                </a:solidFill>
              </a:rPr>
              <a:t>	</a:t>
            </a:r>
          </a:p>
        </p:txBody>
      </p:sp>
      <p:pic>
        <p:nvPicPr>
          <p:cNvPr id="33798" name="Picture 5"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33799" name="Text Box 6"/>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33800" name="Picture 7"/>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33801" name="Picture 8"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sp>
        <p:nvSpPr>
          <p:cNvPr id="33802" name="Text Box 9"/>
          <p:cNvSpPr txBox="1">
            <a:spLocks noChangeArrowheads="1"/>
          </p:cNvSpPr>
          <p:nvPr/>
        </p:nvSpPr>
        <p:spPr bwMode="auto">
          <a:xfrm>
            <a:off x="533400" y="2209800"/>
            <a:ext cx="8229600" cy="2771775"/>
          </a:xfrm>
          <a:prstGeom prst="rect">
            <a:avLst/>
          </a:prstGeom>
          <a:noFill/>
          <a:ln w="9525">
            <a:noFill/>
            <a:miter lim="800000"/>
            <a:headEnd/>
            <a:tailEnd/>
          </a:ln>
        </p:spPr>
        <p:txBody>
          <a:bodyPr>
            <a:spAutoFit/>
          </a:bodyPr>
          <a:lstStyle/>
          <a:p>
            <a:pPr algn="ctr">
              <a:spcBef>
                <a:spcPct val="50000"/>
              </a:spcBef>
            </a:pPr>
            <a:r>
              <a:rPr lang="en-US" sz="4400" b="1"/>
              <a:t>Thank You!</a:t>
            </a:r>
          </a:p>
          <a:p>
            <a:pPr algn="ctr">
              <a:spcBef>
                <a:spcPct val="50000"/>
              </a:spcBef>
            </a:pPr>
            <a:endParaRPr lang="en-US" sz="4400" b="1"/>
          </a:p>
          <a:p>
            <a:pPr algn="ctr">
              <a:spcBef>
                <a:spcPct val="50000"/>
              </a:spcBef>
            </a:pPr>
            <a:r>
              <a:rPr lang="en-US" sz="4400" b="1"/>
              <a:t>Questions?</a:t>
            </a:r>
            <a:r>
              <a:rPr lang="en-US"/>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p:spPr>
        <p:txBody>
          <a:bodyPr/>
          <a:lstStyle/>
          <a:p>
            <a:fld id="{544EADD8-7765-41E8-A69C-0A77D6C35093}" type="slidenum">
              <a:rPr lang="en-US" smtClean="0"/>
              <a:pPr/>
              <a:t>3</a:t>
            </a:fld>
            <a:endParaRPr lang="en-US" smtClean="0"/>
          </a:p>
        </p:txBody>
      </p:sp>
      <p:sp>
        <p:nvSpPr>
          <p:cNvPr id="7171"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7172"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7173" name="Text Box 4"/>
          <p:cNvSpPr txBox="1">
            <a:spLocks noChangeArrowheads="1"/>
          </p:cNvSpPr>
          <p:nvPr/>
        </p:nvSpPr>
        <p:spPr bwMode="auto">
          <a:xfrm>
            <a:off x="228600" y="2362200"/>
            <a:ext cx="3733800" cy="779463"/>
          </a:xfrm>
          <a:prstGeom prst="rect">
            <a:avLst/>
          </a:prstGeom>
          <a:noFill/>
          <a:ln w="9525">
            <a:noFill/>
            <a:miter lim="800000"/>
            <a:headEnd/>
            <a:tailEnd/>
          </a:ln>
        </p:spPr>
        <p:txBody>
          <a:bodyPr>
            <a:spAutoFit/>
          </a:bodyPr>
          <a:lstStyle/>
          <a:p>
            <a:pPr marL="342900" indent="-342900">
              <a:spcBef>
                <a:spcPct val="50000"/>
              </a:spcBef>
              <a:buFontTx/>
              <a:buAutoNum type="arabicPeriod"/>
            </a:pPr>
            <a:endParaRPr lang="en-US"/>
          </a:p>
          <a:p>
            <a:pPr marL="342900" indent="-342900">
              <a:spcBef>
                <a:spcPct val="50000"/>
              </a:spcBef>
            </a:pPr>
            <a:endParaRPr lang="en-US"/>
          </a:p>
        </p:txBody>
      </p:sp>
      <p:sp>
        <p:nvSpPr>
          <p:cNvPr id="7174" name="Text Box 5"/>
          <p:cNvSpPr txBox="1">
            <a:spLocks noChangeArrowheads="1"/>
          </p:cNvSpPr>
          <p:nvPr/>
        </p:nvSpPr>
        <p:spPr bwMode="auto">
          <a:xfrm>
            <a:off x="0" y="990600"/>
            <a:ext cx="9144000" cy="701675"/>
          </a:xfrm>
          <a:prstGeom prst="rect">
            <a:avLst/>
          </a:prstGeom>
          <a:solidFill>
            <a:srgbClr val="FF0000"/>
          </a:solidFill>
          <a:ln w="9525">
            <a:noFill/>
            <a:miter lim="800000"/>
            <a:headEnd/>
            <a:tailEnd/>
          </a:ln>
        </p:spPr>
        <p:txBody>
          <a:bodyPr>
            <a:spAutoFit/>
          </a:bodyPr>
          <a:lstStyle/>
          <a:p>
            <a:pPr algn="ctr">
              <a:spcBef>
                <a:spcPct val="50000"/>
              </a:spcBef>
            </a:pPr>
            <a:r>
              <a:rPr lang="en-US" sz="4000" b="1">
                <a:solidFill>
                  <a:schemeClr val="bg1"/>
                </a:solidFill>
              </a:rPr>
              <a:t>Work Zone Challenges</a:t>
            </a:r>
          </a:p>
        </p:txBody>
      </p:sp>
      <p:pic>
        <p:nvPicPr>
          <p:cNvPr id="7175" name="Picture 6"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7176" name="Text Box 7"/>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7177" name="Picture 8"/>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7178" name="Picture 9"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sp>
        <p:nvSpPr>
          <p:cNvPr id="7179" name="Text Box 10"/>
          <p:cNvSpPr txBox="1">
            <a:spLocks noChangeArrowheads="1"/>
          </p:cNvSpPr>
          <p:nvPr/>
        </p:nvSpPr>
        <p:spPr bwMode="auto">
          <a:xfrm>
            <a:off x="152400" y="1752600"/>
            <a:ext cx="8763000" cy="1843088"/>
          </a:xfrm>
          <a:prstGeom prst="rect">
            <a:avLst/>
          </a:prstGeom>
          <a:noFill/>
          <a:ln w="9525">
            <a:noFill/>
            <a:miter lim="800000"/>
            <a:headEnd/>
            <a:tailEnd/>
          </a:ln>
        </p:spPr>
        <p:txBody>
          <a:bodyPr>
            <a:spAutoFit/>
          </a:bodyPr>
          <a:lstStyle/>
          <a:p>
            <a:endParaRPr lang="en-US" sz="2800" b="1">
              <a:solidFill>
                <a:srgbClr val="0000FF"/>
              </a:solidFill>
            </a:endParaRPr>
          </a:p>
          <a:p>
            <a:pPr>
              <a:lnSpc>
                <a:spcPct val="90000"/>
              </a:lnSpc>
              <a:spcBef>
                <a:spcPct val="20000"/>
              </a:spcBef>
              <a:buFontTx/>
              <a:buChar char="•"/>
            </a:pPr>
            <a:endParaRPr lang="en-US" sz="2800"/>
          </a:p>
          <a:p>
            <a:pPr>
              <a:buFontTx/>
              <a:buChar char="•"/>
            </a:pPr>
            <a:endParaRPr lang="en-US" sz="2800"/>
          </a:p>
          <a:p>
            <a:pPr>
              <a:buFontTx/>
              <a:buChar char="•"/>
            </a:pPr>
            <a:endParaRPr lang="en-US" sz="2800"/>
          </a:p>
        </p:txBody>
      </p:sp>
      <p:sp>
        <p:nvSpPr>
          <p:cNvPr id="7180" name="Rectangle 11"/>
          <p:cNvSpPr>
            <a:spLocks noChangeArrowheads="1"/>
          </p:cNvSpPr>
          <p:nvPr/>
        </p:nvSpPr>
        <p:spPr bwMode="auto">
          <a:xfrm>
            <a:off x="304800" y="1735138"/>
            <a:ext cx="6934200" cy="4524315"/>
          </a:xfrm>
          <a:prstGeom prst="rect">
            <a:avLst/>
          </a:prstGeom>
          <a:noFill/>
          <a:ln w="9525">
            <a:noFill/>
            <a:miter lim="800000"/>
            <a:headEnd/>
            <a:tailEnd/>
          </a:ln>
        </p:spPr>
        <p:txBody>
          <a:bodyPr wrap="square">
            <a:spAutoFit/>
          </a:bodyPr>
          <a:lstStyle/>
          <a:p>
            <a:pPr>
              <a:buFontTx/>
              <a:buChar char="•"/>
            </a:pPr>
            <a:r>
              <a:rPr lang="en-US" sz="3200" b="1" dirty="0"/>
              <a:t> Accidents in construction areas: 30% involves workers and  70% involves motorists</a:t>
            </a:r>
          </a:p>
          <a:p>
            <a:pPr>
              <a:buFontTx/>
              <a:buChar char="•"/>
            </a:pPr>
            <a:r>
              <a:rPr lang="en-US" sz="3200" b="1" dirty="0"/>
              <a:t> Motorists suffer approximately 700 fatalities, 40,000 injuries, and 52,000 property-damage-only accidents, at a total cost of $6.2 billion per year</a:t>
            </a:r>
          </a:p>
          <a:p>
            <a:endParaRPr lang="en-US" sz="3200" b="1" dirty="0"/>
          </a:p>
        </p:txBody>
      </p:sp>
      <p:pic>
        <p:nvPicPr>
          <p:cNvPr id="13" name="Picture 5"/>
          <p:cNvPicPr>
            <a:picLocks noChangeAspect="1" noChangeArrowheads="1"/>
          </p:cNvPicPr>
          <p:nvPr/>
        </p:nvPicPr>
        <p:blipFill>
          <a:blip r:embed="rId7" cstate="print"/>
          <a:srcRect/>
          <a:stretch>
            <a:fillRect/>
          </a:stretch>
        </p:blipFill>
        <p:spPr bwMode="auto">
          <a:xfrm>
            <a:off x="7274942" y="1828800"/>
            <a:ext cx="1869058" cy="2819400"/>
          </a:xfrm>
          <a:prstGeom prst="rect">
            <a:avLst/>
          </a:prstGeom>
          <a:noFill/>
          <a:ln w="12700">
            <a:solidFill>
              <a:schemeClr val="folHlink"/>
            </a:solidFill>
            <a:miter lim="800000"/>
            <a:headEnd type="none" w="sm" len="sm"/>
            <a:tailEnd type="none" w="sm" len="sm"/>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p>
            <a:fld id="{CCEBF8D9-5D10-4BFE-9F0A-BA7FAE23E157}" type="slidenum">
              <a:rPr lang="en-US" smtClean="0"/>
              <a:pPr/>
              <a:t>4</a:t>
            </a:fld>
            <a:endParaRPr lang="en-US" smtClean="0"/>
          </a:p>
        </p:txBody>
      </p:sp>
      <p:sp>
        <p:nvSpPr>
          <p:cNvPr id="19459"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19460"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19461" name="Text Box 4"/>
          <p:cNvSpPr txBox="1">
            <a:spLocks noChangeArrowheads="1"/>
          </p:cNvSpPr>
          <p:nvPr/>
        </p:nvSpPr>
        <p:spPr bwMode="auto">
          <a:xfrm>
            <a:off x="228600" y="2362200"/>
            <a:ext cx="3733800" cy="779463"/>
          </a:xfrm>
          <a:prstGeom prst="rect">
            <a:avLst/>
          </a:prstGeom>
          <a:noFill/>
          <a:ln w="9525">
            <a:noFill/>
            <a:miter lim="800000"/>
            <a:headEnd/>
            <a:tailEnd/>
          </a:ln>
        </p:spPr>
        <p:txBody>
          <a:bodyPr>
            <a:spAutoFit/>
          </a:bodyPr>
          <a:lstStyle/>
          <a:p>
            <a:pPr marL="342900" indent="-342900">
              <a:spcBef>
                <a:spcPct val="50000"/>
              </a:spcBef>
              <a:buFontTx/>
              <a:buAutoNum type="arabicPeriod"/>
            </a:pPr>
            <a:endParaRPr lang="en-US"/>
          </a:p>
          <a:p>
            <a:pPr marL="342900" indent="-342900">
              <a:spcBef>
                <a:spcPct val="50000"/>
              </a:spcBef>
            </a:pPr>
            <a:endParaRPr lang="en-US"/>
          </a:p>
        </p:txBody>
      </p:sp>
      <p:sp>
        <p:nvSpPr>
          <p:cNvPr id="19462" name="Text Box 5"/>
          <p:cNvSpPr txBox="1">
            <a:spLocks noChangeArrowheads="1"/>
          </p:cNvSpPr>
          <p:nvPr/>
        </p:nvSpPr>
        <p:spPr bwMode="auto">
          <a:xfrm>
            <a:off x="0" y="914400"/>
            <a:ext cx="9144000" cy="519113"/>
          </a:xfrm>
          <a:prstGeom prst="rect">
            <a:avLst/>
          </a:prstGeom>
          <a:solidFill>
            <a:srgbClr val="FF0000"/>
          </a:solidFill>
          <a:ln w="9525">
            <a:noFill/>
            <a:miter lim="800000"/>
            <a:headEnd/>
            <a:tailEnd/>
          </a:ln>
        </p:spPr>
        <p:txBody>
          <a:bodyPr>
            <a:spAutoFit/>
          </a:bodyPr>
          <a:lstStyle/>
          <a:p>
            <a:pPr algn="ctr">
              <a:spcBef>
                <a:spcPct val="50000"/>
              </a:spcBef>
            </a:pPr>
            <a:r>
              <a:rPr lang="en-US" sz="2800" b="1" dirty="0">
                <a:solidFill>
                  <a:schemeClr val="bg1"/>
                </a:solidFill>
              </a:rPr>
              <a:t>SDLM Project</a:t>
            </a:r>
          </a:p>
        </p:txBody>
      </p:sp>
      <p:pic>
        <p:nvPicPr>
          <p:cNvPr id="19463" name="Picture 6"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19464" name="Text Box 7"/>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19465" name="Picture 8"/>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19466" name="Picture 12"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sp>
        <p:nvSpPr>
          <p:cNvPr id="19467" name="Text Box 27"/>
          <p:cNvSpPr txBox="1">
            <a:spLocks noChangeArrowheads="1"/>
          </p:cNvSpPr>
          <p:nvPr/>
        </p:nvSpPr>
        <p:spPr bwMode="auto">
          <a:xfrm>
            <a:off x="228600" y="1676400"/>
            <a:ext cx="8686800" cy="2678113"/>
          </a:xfrm>
          <a:prstGeom prst="rect">
            <a:avLst/>
          </a:prstGeom>
          <a:noFill/>
          <a:ln w="9525">
            <a:noFill/>
            <a:miter lim="800000"/>
            <a:headEnd/>
            <a:tailEnd/>
          </a:ln>
        </p:spPr>
        <p:txBody>
          <a:bodyPr>
            <a:spAutoFit/>
          </a:bodyPr>
          <a:lstStyle/>
          <a:p>
            <a:pPr>
              <a:spcBef>
                <a:spcPct val="50000"/>
              </a:spcBef>
              <a:buFontTx/>
              <a:buChar char="•"/>
            </a:pPr>
            <a:r>
              <a:rPr lang="en-US" sz="2400" b="1" dirty="0"/>
              <a:t> </a:t>
            </a:r>
            <a:r>
              <a:rPr lang="en-US" sz="2800" b="1" dirty="0"/>
              <a:t>Project sponsored by FDOT</a:t>
            </a:r>
          </a:p>
          <a:p>
            <a:pPr>
              <a:spcBef>
                <a:spcPct val="50000"/>
              </a:spcBef>
              <a:buFontTx/>
              <a:buChar char="•"/>
            </a:pPr>
            <a:r>
              <a:rPr lang="en-US" sz="2800" b="1" dirty="0"/>
              <a:t> Objective: To </a:t>
            </a:r>
            <a:r>
              <a:rPr lang="en-US" sz="2800" b="1" dirty="0" smtClean="0"/>
              <a:t>explore </a:t>
            </a:r>
            <a:r>
              <a:rPr lang="en-US" sz="2800" b="1" dirty="0"/>
              <a:t>a Simplified Dynamic Lane Merge System for short term work zone activities using ITS technologies</a:t>
            </a:r>
          </a:p>
          <a:p>
            <a:pPr>
              <a:spcBef>
                <a:spcPct val="50000"/>
              </a:spcBef>
              <a:buFontTx/>
              <a:buChar char="•"/>
            </a:pPr>
            <a:r>
              <a:rPr lang="en-US" sz="2800" b="1" dirty="0"/>
              <a:t> Test the concept at 2 sites in FL </a:t>
            </a:r>
            <a:endParaRPr lang="en-US" sz="24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p>
            <a:fld id="{729F2564-D394-4A47-9DEC-41EBA30D2F79}" type="slidenum">
              <a:rPr lang="en-US" smtClean="0"/>
              <a:pPr/>
              <a:t>5</a:t>
            </a:fld>
            <a:endParaRPr lang="en-US" smtClean="0"/>
          </a:p>
        </p:txBody>
      </p:sp>
      <p:sp>
        <p:nvSpPr>
          <p:cNvPr id="20483"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20484"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20485" name="Text Box 4"/>
          <p:cNvSpPr txBox="1">
            <a:spLocks noChangeArrowheads="1"/>
          </p:cNvSpPr>
          <p:nvPr/>
        </p:nvSpPr>
        <p:spPr bwMode="auto">
          <a:xfrm>
            <a:off x="228600" y="2362200"/>
            <a:ext cx="3733800" cy="779463"/>
          </a:xfrm>
          <a:prstGeom prst="rect">
            <a:avLst/>
          </a:prstGeom>
          <a:noFill/>
          <a:ln w="9525">
            <a:noFill/>
            <a:miter lim="800000"/>
            <a:headEnd/>
            <a:tailEnd/>
          </a:ln>
        </p:spPr>
        <p:txBody>
          <a:bodyPr>
            <a:spAutoFit/>
          </a:bodyPr>
          <a:lstStyle/>
          <a:p>
            <a:pPr marL="342900" indent="-342900">
              <a:spcBef>
                <a:spcPct val="50000"/>
              </a:spcBef>
              <a:buFontTx/>
              <a:buAutoNum type="arabicPeriod"/>
            </a:pPr>
            <a:endParaRPr lang="en-US"/>
          </a:p>
          <a:p>
            <a:pPr marL="342900" indent="-342900">
              <a:spcBef>
                <a:spcPct val="50000"/>
              </a:spcBef>
            </a:pPr>
            <a:endParaRPr lang="en-US"/>
          </a:p>
        </p:txBody>
      </p:sp>
      <p:sp>
        <p:nvSpPr>
          <p:cNvPr id="20486" name="Text Box 5"/>
          <p:cNvSpPr txBox="1">
            <a:spLocks noChangeArrowheads="1"/>
          </p:cNvSpPr>
          <p:nvPr/>
        </p:nvSpPr>
        <p:spPr bwMode="auto">
          <a:xfrm>
            <a:off x="0" y="914400"/>
            <a:ext cx="9144000" cy="519113"/>
          </a:xfrm>
          <a:prstGeom prst="rect">
            <a:avLst/>
          </a:prstGeom>
          <a:solidFill>
            <a:srgbClr val="FF0000"/>
          </a:solidFill>
          <a:ln w="9525">
            <a:noFill/>
            <a:miter lim="800000"/>
            <a:headEnd/>
            <a:tailEnd/>
          </a:ln>
        </p:spPr>
        <p:txBody>
          <a:bodyPr>
            <a:spAutoFit/>
          </a:bodyPr>
          <a:lstStyle/>
          <a:p>
            <a:pPr>
              <a:spcBef>
                <a:spcPct val="50000"/>
              </a:spcBef>
            </a:pPr>
            <a:r>
              <a:rPr lang="en-US" sz="2800" b="1" dirty="0">
                <a:solidFill>
                  <a:schemeClr val="bg1"/>
                </a:solidFill>
              </a:rPr>
              <a:t>	                 </a:t>
            </a:r>
            <a:r>
              <a:rPr lang="en-US" sz="2800" b="1" dirty="0" smtClean="0">
                <a:solidFill>
                  <a:schemeClr val="bg1"/>
                </a:solidFill>
              </a:rPr>
              <a:t>            MAS</a:t>
            </a:r>
            <a:endParaRPr lang="en-US" sz="2800" b="1" dirty="0">
              <a:solidFill>
                <a:schemeClr val="bg1"/>
              </a:solidFill>
            </a:endParaRPr>
          </a:p>
        </p:txBody>
      </p:sp>
      <p:pic>
        <p:nvPicPr>
          <p:cNvPr id="20487" name="Picture 6"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20488" name="Text Box 7"/>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20489" name="Picture 8"/>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20490" name="Picture 12"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sp>
        <p:nvSpPr>
          <p:cNvPr id="20491" name="Text Box 26"/>
          <p:cNvSpPr txBox="1">
            <a:spLocks noChangeArrowheads="1"/>
          </p:cNvSpPr>
          <p:nvPr/>
        </p:nvSpPr>
        <p:spPr bwMode="auto">
          <a:xfrm>
            <a:off x="304800" y="1447800"/>
            <a:ext cx="6781800" cy="396875"/>
          </a:xfrm>
          <a:prstGeom prst="rect">
            <a:avLst/>
          </a:prstGeom>
          <a:noFill/>
          <a:ln w="9525">
            <a:noFill/>
            <a:miter lim="800000"/>
            <a:headEnd/>
            <a:tailEnd/>
          </a:ln>
        </p:spPr>
        <p:txBody>
          <a:bodyPr>
            <a:spAutoFit/>
          </a:bodyPr>
          <a:lstStyle/>
          <a:p>
            <a:pPr>
              <a:spcBef>
                <a:spcPct val="50000"/>
              </a:spcBef>
            </a:pPr>
            <a:r>
              <a:rPr lang="en-US" sz="2000" b="1" u="sng"/>
              <a:t>Motorist Awareness System (MAS)</a:t>
            </a:r>
          </a:p>
        </p:txBody>
      </p:sp>
      <p:sp>
        <p:nvSpPr>
          <p:cNvPr id="20492" name="Text Box 27"/>
          <p:cNvSpPr txBox="1">
            <a:spLocks noChangeArrowheads="1"/>
          </p:cNvSpPr>
          <p:nvPr/>
        </p:nvSpPr>
        <p:spPr bwMode="auto">
          <a:xfrm>
            <a:off x="228600" y="2057400"/>
            <a:ext cx="8686800" cy="3786188"/>
          </a:xfrm>
          <a:prstGeom prst="rect">
            <a:avLst/>
          </a:prstGeom>
          <a:noFill/>
          <a:ln w="9525">
            <a:noFill/>
            <a:miter lim="800000"/>
            <a:headEnd/>
            <a:tailEnd/>
          </a:ln>
        </p:spPr>
        <p:txBody>
          <a:bodyPr>
            <a:spAutoFit/>
          </a:bodyPr>
          <a:lstStyle/>
          <a:p>
            <a:pPr>
              <a:spcBef>
                <a:spcPct val="50000"/>
              </a:spcBef>
              <a:buFontTx/>
              <a:buChar char="•"/>
            </a:pPr>
            <a:r>
              <a:rPr lang="en-US" sz="2400" b="1"/>
              <a:t> Implemented in FL Work Zone where ITS is not available.</a:t>
            </a:r>
          </a:p>
          <a:p>
            <a:pPr>
              <a:spcBef>
                <a:spcPct val="50000"/>
              </a:spcBef>
              <a:buFontTx/>
              <a:buChar char="•"/>
            </a:pPr>
            <a:r>
              <a:rPr lang="en-US" sz="2400" b="1"/>
              <a:t> If workers are present reduce speed limit by 10mph (not less than 55mph)</a:t>
            </a:r>
          </a:p>
          <a:p>
            <a:pPr>
              <a:spcBef>
                <a:spcPct val="50000"/>
              </a:spcBef>
              <a:buFontTx/>
              <a:buChar char="•"/>
            </a:pPr>
            <a:r>
              <a:rPr lang="en-US" sz="2400" b="1"/>
              <a:t> Taper distance based on speed limit not reduced speed</a:t>
            </a:r>
          </a:p>
          <a:p>
            <a:pPr>
              <a:spcBef>
                <a:spcPct val="50000"/>
              </a:spcBef>
              <a:buFontTx/>
              <a:buChar char="•"/>
            </a:pPr>
            <a:r>
              <a:rPr lang="en-US" sz="2400" b="1"/>
              <a:t> Work activity, equipment, workers are restricted to one side of the roadway</a:t>
            </a:r>
          </a:p>
          <a:p>
            <a:pPr>
              <a:spcBef>
                <a:spcPct val="50000"/>
              </a:spcBef>
              <a:buFontTx/>
              <a:buChar char="•"/>
            </a:pPr>
            <a:r>
              <a:rPr lang="en-US" sz="2400" b="1"/>
              <a:t> When work is not taking place all equipment shall be removed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F94C6A64-165D-4144-ADED-0410A2791B69}" type="slidenum">
              <a:rPr lang="en-US" smtClean="0"/>
              <a:pPr/>
              <a:t>6</a:t>
            </a:fld>
            <a:endParaRPr lang="en-US" smtClean="0"/>
          </a:p>
        </p:txBody>
      </p:sp>
      <p:sp>
        <p:nvSpPr>
          <p:cNvPr id="12291"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12292"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12293" name="Text Box 4"/>
          <p:cNvSpPr txBox="1">
            <a:spLocks noChangeArrowheads="1"/>
          </p:cNvSpPr>
          <p:nvPr/>
        </p:nvSpPr>
        <p:spPr bwMode="auto">
          <a:xfrm>
            <a:off x="228600" y="2362200"/>
            <a:ext cx="3733800" cy="779463"/>
          </a:xfrm>
          <a:prstGeom prst="rect">
            <a:avLst/>
          </a:prstGeom>
          <a:noFill/>
          <a:ln w="9525">
            <a:noFill/>
            <a:miter lim="800000"/>
            <a:headEnd/>
            <a:tailEnd/>
          </a:ln>
        </p:spPr>
        <p:txBody>
          <a:bodyPr>
            <a:spAutoFit/>
          </a:bodyPr>
          <a:lstStyle/>
          <a:p>
            <a:pPr marL="342900" indent="-342900">
              <a:spcBef>
                <a:spcPct val="50000"/>
              </a:spcBef>
              <a:buFontTx/>
              <a:buAutoNum type="arabicPeriod"/>
            </a:pPr>
            <a:endParaRPr lang="en-US"/>
          </a:p>
          <a:p>
            <a:pPr marL="342900" indent="-342900">
              <a:spcBef>
                <a:spcPct val="50000"/>
              </a:spcBef>
            </a:pPr>
            <a:endParaRPr lang="en-US"/>
          </a:p>
        </p:txBody>
      </p:sp>
      <p:sp>
        <p:nvSpPr>
          <p:cNvPr id="12294" name="Text Box 5"/>
          <p:cNvSpPr txBox="1">
            <a:spLocks noChangeArrowheads="1"/>
          </p:cNvSpPr>
          <p:nvPr/>
        </p:nvSpPr>
        <p:spPr bwMode="auto">
          <a:xfrm>
            <a:off x="0" y="914400"/>
            <a:ext cx="9144000" cy="523220"/>
          </a:xfrm>
          <a:prstGeom prst="rect">
            <a:avLst/>
          </a:prstGeom>
          <a:solidFill>
            <a:srgbClr val="FF0000"/>
          </a:solidFill>
          <a:ln w="9525">
            <a:noFill/>
            <a:miter lim="800000"/>
            <a:headEnd/>
            <a:tailEnd/>
          </a:ln>
        </p:spPr>
        <p:txBody>
          <a:bodyPr>
            <a:spAutoFit/>
          </a:bodyPr>
          <a:lstStyle/>
          <a:p>
            <a:pPr algn="ctr">
              <a:spcBef>
                <a:spcPct val="50000"/>
              </a:spcBef>
            </a:pPr>
            <a:r>
              <a:rPr lang="en-US" sz="2800" b="1" dirty="0" smtClean="0">
                <a:solidFill>
                  <a:schemeClr val="bg1"/>
                </a:solidFill>
              </a:rPr>
              <a:t>Work Zone Management Schemes</a:t>
            </a:r>
            <a:endParaRPr lang="en-US" sz="2800" b="1" dirty="0">
              <a:solidFill>
                <a:schemeClr val="bg1"/>
              </a:solidFill>
            </a:endParaRPr>
          </a:p>
        </p:txBody>
      </p:sp>
      <p:pic>
        <p:nvPicPr>
          <p:cNvPr id="12295" name="Picture 6"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pic>
        <p:nvPicPr>
          <p:cNvPr id="12296" name="Picture 7" descr="pegasus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sp>
        <p:nvSpPr>
          <p:cNvPr id="12297" name="Text Box 8"/>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12298" name="Picture 9"/>
          <p:cNvPicPr>
            <a:picLocks noChangeAspect="1" noChangeArrowheads="1"/>
          </p:cNvPicPr>
          <p:nvPr/>
        </p:nvPicPr>
        <p:blipFill>
          <a:blip r:embed="rId6" cstate="print"/>
          <a:srcRect/>
          <a:stretch>
            <a:fillRect/>
          </a:stretch>
        </p:blipFill>
        <p:spPr bwMode="auto">
          <a:xfrm>
            <a:off x="654050" y="0"/>
            <a:ext cx="7837488" cy="914400"/>
          </a:xfrm>
          <a:prstGeom prst="rect">
            <a:avLst/>
          </a:prstGeom>
          <a:noFill/>
          <a:ln w="9525">
            <a:noFill/>
            <a:miter lim="800000"/>
            <a:headEnd/>
            <a:tailEnd/>
          </a:ln>
        </p:spPr>
      </p:pic>
      <p:sp>
        <p:nvSpPr>
          <p:cNvPr id="12299" name="Text Box 12"/>
          <p:cNvSpPr txBox="1">
            <a:spLocks noChangeArrowheads="1"/>
          </p:cNvSpPr>
          <p:nvPr/>
        </p:nvSpPr>
        <p:spPr bwMode="auto">
          <a:xfrm>
            <a:off x="0" y="1447800"/>
            <a:ext cx="9144000" cy="4175125"/>
          </a:xfrm>
          <a:prstGeom prst="rect">
            <a:avLst/>
          </a:prstGeom>
          <a:noFill/>
          <a:ln w="9525">
            <a:noFill/>
            <a:miter lim="800000"/>
            <a:headEnd/>
            <a:tailEnd/>
          </a:ln>
        </p:spPr>
        <p:txBody>
          <a:bodyPr>
            <a:spAutoFit/>
          </a:bodyPr>
          <a:lstStyle/>
          <a:p>
            <a:pPr marL="342900" indent="-342900">
              <a:spcBef>
                <a:spcPct val="50000"/>
              </a:spcBef>
            </a:pPr>
            <a:r>
              <a:rPr lang="en-US" sz="2400" b="1" u="sng">
                <a:solidFill>
                  <a:srgbClr val="FF0000"/>
                </a:solidFill>
              </a:rPr>
              <a:t>LANE MERGING SCHEMES</a:t>
            </a:r>
          </a:p>
          <a:p>
            <a:pPr marL="342900" indent="-342900">
              <a:spcBef>
                <a:spcPct val="50000"/>
              </a:spcBef>
              <a:buFontTx/>
              <a:buAutoNum type="arabicPeriod"/>
            </a:pPr>
            <a:r>
              <a:rPr lang="en-US" sz="2000" b="1">
                <a:solidFill>
                  <a:srgbClr val="0000FF"/>
                </a:solidFill>
              </a:rPr>
              <a:t>Static Early Merging</a:t>
            </a:r>
            <a:r>
              <a:rPr lang="en-US" sz="2000"/>
              <a:t>: No real time change / additional “LANES CLOSED” sings (McCoy and Pesti, 2001; Beacher et al., 2001; Beacher et al., 2004)</a:t>
            </a:r>
          </a:p>
          <a:p>
            <a:pPr marL="342900" indent="-342900">
              <a:spcBef>
                <a:spcPct val="50000"/>
              </a:spcBef>
              <a:buFontTx/>
              <a:buAutoNum type="arabicPeriod"/>
            </a:pPr>
            <a:r>
              <a:rPr lang="en-US" sz="2000" b="1">
                <a:solidFill>
                  <a:srgbClr val="0000FF"/>
                </a:solidFill>
              </a:rPr>
              <a:t>Dynamic Early Merging</a:t>
            </a:r>
            <a:r>
              <a:rPr lang="en-US" sz="2000"/>
              <a:t>: Real time change/ Flashing signs (Tarko, 1998; McCoy et al., 1999; Tarko and Venugopal, 2001; Wayne State University, 2001)  </a:t>
            </a:r>
          </a:p>
          <a:p>
            <a:pPr marL="342900" indent="-342900">
              <a:spcBef>
                <a:spcPct val="50000"/>
              </a:spcBef>
              <a:buFontTx/>
              <a:buAutoNum type="arabicPeriod"/>
            </a:pPr>
            <a:r>
              <a:rPr lang="en-US" sz="2000" b="1">
                <a:solidFill>
                  <a:srgbClr val="0000FF"/>
                </a:solidFill>
              </a:rPr>
              <a:t>Static Late Merging</a:t>
            </a:r>
            <a:r>
              <a:rPr lang="en-US" sz="2000"/>
              <a:t>: Static Signs “USE BOTH LANES TO MERGE POINT” (McCoy et al., 1999; Walters et al., 2001; Byrd, 1999; Walters et al., 2001)  </a:t>
            </a:r>
          </a:p>
          <a:p>
            <a:pPr marL="342900" indent="-342900">
              <a:spcBef>
                <a:spcPct val="50000"/>
              </a:spcBef>
              <a:buFontTx/>
              <a:buAutoNum type="arabicPeriod"/>
            </a:pPr>
            <a:r>
              <a:rPr lang="en-US" sz="2000" b="1">
                <a:solidFill>
                  <a:srgbClr val="0000FF"/>
                </a:solidFill>
              </a:rPr>
              <a:t>Dynamic Late Merging</a:t>
            </a:r>
            <a:r>
              <a:rPr lang="en-US" sz="2000"/>
              <a:t>: Dynamic Signs “USE BOTH LANES TO MERGE POINT” (McCoy and Pesti, 2001; Beacher et al., 2004; </a:t>
            </a:r>
            <a:r>
              <a:rPr lang="en-US" altLang="zh-CN" sz="2000">
                <a:ea typeface="SimSun" charset="-122"/>
              </a:rPr>
              <a:t>Bushman et al., 2004).</a:t>
            </a:r>
            <a:r>
              <a:rPr lang="en-US" altLang="zh-CN" sz="2400">
                <a:ea typeface="SimSun" charset="-122"/>
              </a:rPr>
              <a:t>      	 </a:t>
            </a:r>
            <a:endParaRPr lang="en-US" sz="24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81923"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81924" name="Text Box 5"/>
          <p:cNvSpPr txBox="1">
            <a:spLocks noChangeArrowheads="1"/>
          </p:cNvSpPr>
          <p:nvPr/>
        </p:nvSpPr>
        <p:spPr bwMode="auto">
          <a:xfrm>
            <a:off x="0" y="914400"/>
            <a:ext cx="9144000" cy="457200"/>
          </a:xfrm>
          <a:prstGeom prst="rect">
            <a:avLst/>
          </a:prstGeom>
          <a:solidFill>
            <a:srgbClr val="FF0000"/>
          </a:solidFill>
          <a:ln w="9525">
            <a:noFill/>
            <a:miter lim="800000"/>
            <a:headEnd/>
            <a:tailEnd/>
          </a:ln>
        </p:spPr>
        <p:txBody>
          <a:bodyPr>
            <a:spAutoFit/>
          </a:bodyPr>
          <a:lstStyle/>
          <a:p>
            <a:pPr algn="ctr">
              <a:spcBef>
                <a:spcPct val="50000"/>
              </a:spcBef>
            </a:pPr>
            <a:r>
              <a:rPr lang="en-US" sz="2400" b="1" dirty="0">
                <a:solidFill>
                  <a:schemeClr val="bg1"/>
                </a:solidFill>
              </a:rPr>
              <a:t>SDLMS System Design</a:t>
            </a:r>
            <a:r>
              <a:rPr lang="en-US" sz="2400" dirty="0">
                <a:solidFill>
                  <a:schemeClr val="bg1"/>
                </a:solidFill>
              </a:rPr>
              <a:t>	</a:t>
            </a:r>
          </a:p>
        </p:txBody>
      </p:sp>
      <p:pic>
        <p:nvPicPr>
          <p:cNvPr id="81925" name="Picture 6"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81926" name="Text Box 7"/>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81927" name="Picture 8"/>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81928" name="Picture 9"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pic>
        <p:nvPicPr>
          <p:cNvPr id="81929" name="Picture 24"/>
          <p:cNvPicPr>
            <a:picLocks noChangeAspect="1" noChangeArrowheads="1"/>
          </p:cNvPicPr>
          <p:nvPr/>
        </p:nvPicPr>
        <p:blipFill>
          <a:blip r:embed="rId7" cstate="print"/>
          <a:srcRect/>
          <a:stretch>
            <a:fillRect/>
          </a:stretch>
        </p:blipFill>
        <p:spPr bwMode="auto">
          <a:xfrm>
            <a:off x="188913" y="1752600"/>
            <a:ext cx="8789987" cy="38862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p:spPr>
        <p:txBody>
          <a:bodyPr/>
          <a:lstStyle/>
          <a:p>
            <a:fld id="{43A56B19-D93F-4290-8D50-8A7895491609}" type="slidenum">
              <a:rPr lang="en-US" smtClean="0"/>
              <a:pPr/>
              <a:t>8</a:t>
            </a:fld>
            <a:endParaRPr lang="en-US" smtClean="0"/>
          </a:p>
        </p:txBody>
      </p:sp>
      <p:sp>
        <p:nvSpPr>
          <p:cNvPr id="25603"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25604"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25605" name="Text Box 4"/>
          <p:cNvSpPr txBox="1">
            <a:spLocks noChangeArrowheads="1"/>
          </p:cNvSpPr>
          <p:nvPr/>
        </p:nvSpPr>
        <p:spPr bwMode="auto">
          <a:xfrm>
            <a:off x="0" y="914400"/>
            <a:ext cx="9144000" cy="519113"/>
          </a:xfrm>
          <a:prstGeom prst="rect">
            <a:avLst/>
          </a:prstGeom>
          <a:solidFill>
            <a:srgbClr val="FF0000"/>
          </a:solidFill>
          <a:ln w="9525">
            <a:noFill/>
            <a:miter lim="800000"/>
            <a:headEnd/>
            <a:tailEnd/>
          </a:ln>
        </p:spPr>
        <p:txBody>
          <a:bodyPr>
            <a:spAutoFit/>
          </a:bodyPr>
          <a:lstStyle/>
          <a:p>
            <a:pPr>
              <a:spcBef>
                <a:spcPct val="50000"/>
              </a:spcBef>
            </a:pPr>
            <a:r>
              <a:rPr lang="en-US" sz="2800" b="1">
                <a:solidFill>
                  <a:schemeClr val="bg1"/>
                </a:solidFill>
              </a:rPr>
              <a:t>DLM System Design	            DLM Components</a:t>
            </a:r>
          </a:p>
        </p:txBody>
      </p:sp>
      <p:pic>
        <p:nvPicPr>
          <p:cNvPr id="25606" name="Picture 5"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25607" name="Text Box 6"/>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25608" name="Picture 7"/>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25609" name="Picture 8"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sp>
        <p:nvSpPr>
          <p:cNvPr id="25610" name="Rectangle 11"/>
          <p:cNvSpPr>
            <a:spLocks noChangeArrowheads="1"/>
          </p:cNvSpPr>
          <p:nvPr/>
        </p:nvSpPr>
        <p:spPr bwMode="auto">
          <a:xfrm>
            <a:off x="228600" y="1752600"/>
            <a:ext cx="4114800" cy="4154488"/>
          </a:xfrm>
          <a:prstGeom prst="rect">
            <a:avLst/>
          </a:prstGeom>
          <a:noFill/>
          <a:ln w="9525">
            <a:noFill/>
            <a:miter lim="800000"/>
            <a:headEnd/>
            <a:tailEnd/>
          </a:ln>
        </p:spPr>
        <p:txBody>
          <a:bodyPr anchor="ctr">
            <a:spAutoFit/>
          </a:bodyPr>
          <a:lstStyle/>
          <a:p>
            <a:pPr marL="342900" indent="-342900">
              <a:buFontTx/>
              <a:buAutoNum type="arabicPeriod"/>
            </a:pPr>
            <a:r>
              <a:rPr lang="en-US" sz="2400" b="1"/>
              <a:t>RTMS : Remote Traffic Microwave Sensors</a:t>
            </a:r>
          </a:p>
          <a:p>
            <a:pPr marL="342900" indent="-342900">
              <a:buFontTx/>
              <a:buAutoNum type="arabicPeriod"/>
            </a:pPr>
            <a:r>
              <a:rPr lang="en-US" sz="2400" b="1"/>
              <a:t>On-board processor </a:t>
            </a:r>
          </a:p>
          <a:p>
            <a:pPr marL="342900" indent="-342900">
              <a:buFontTx/>
              <a:buAutoNum type="arabicPeriod"/>
            </a:pPr>
            <a:r>
              <a:rPr lang="en-US" sz="2400" b="1"/>
              <a:t>UHF communication modem</a:t>
            </a:r>
          </a:p>
          <a:p>
            <a:pPr marL="342900" indent="-342900">
              <a:buFontTx/>
              <a:buAutoNum type="arabicPeriod"/>
            </a:pPr>
            <a:r>
              <a:rPr lang="en-US" sz="2400" b="1"/>
              <a:t>Central communications system</a:t>
            </a:r>
          </a:p>
          <a:p>
            <a:pPr marL="342900" indent="-342900">
              <a:buFontTx/>
              <a:buAutoNum type="arabicPeriod"/>
            </a:pPr>
            <a:r>
              <a:rPr lang="en-US" sz="2400" b="1"/>
              <a:t>PCMS : Portable Changeable Message Sign</a:t>
            </a:r>
          </a:p>
          <a:p>
            <a:pPr marL="342900" indent="-342900"/>
            <a:endParaRPr lang="en-US" sz="2400"/>
          </a:p>
        </p:txBody>
      </p:sp>
      <p:pic>
        <p:nvPicPr>
          <p:cNvPr id="25611" name="Picture 20"/>
          <p:cNvPicPr>
            <a:picLocks noChangeAspect="1" noChangeArrowheads="1"/>
          </p:cNvPicPr>
          <p:nvPr/>
        </p:nvPicPr>
        <p:blipFill>
          <a:blip r:embed="rId7" cstate="print"/>
          <a:srcRect/>
          <a:stretch>
            <a:fillRect/>
          </a:stretch>
        </p:blipFill>
        <p:spPr bwMode="auto">
          <a:xfrm>
            <a:off x="5981700" y="1371600"/>
            <a:ext cx="3162300" cy="4819650"/>
          </a:xfrm>
          <a:prstGeom prst="rect">
            <a:avLst/>
          </a:prstGeom>
          <a:noFill/>
          <a:ln w="9525">
            <a:noFill/>
            <a:miter lim="800000"/>
            <a:headEnd/>
            <a:tailEnd/>
          </a:ln>
        </p:spPr>
      </p:pic>
      <p:sp>
        <p:nvSpPr>
          <p:cNvPr id="25612" name="Text Box 21"/>
          <p:cNvSpPr txBox="1">
            <a:spLocks noChangeArrowheads="1"/>
          </p:cNvSpPr>
          <p:nvPr/>
        </p:nvSpPr>
        <p:spPr bwMode="auto">
          <a:xfrm>
            <a:off x="4343400" y="2209800"/>
            <a:ext cx="1468438" cy="396875"/>
          </a:xfrm>
          <a:prstGeom prst="rect">
            <a:avLst/>
          </a:prstGeom>
          <a:noFill/>
          <a:ln w="9525">
            <a:noFill/>
            <a:miter lim="800000"/>
            <a:headEnd/>
            <a:tailEnd/>
          </a:ln>
        </p:spPr>
        <p:txBody>
          <a:bodyPr wrap="none">
            <a:spAutoFit/>
          </a:bodyPr>
          <a:lstStyle/>
          <a:p>
            <a:r>
              <a:rPr lang="en-US" sz="2000" b="1">
                <a:solidFill>
                  <a:srgbClr val="FF0000"/>
                </a:solidFill>
              </a:rPr>
              <a:t>RTMS Unit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p:spPr>
        <p:txBody>
          <a:bodyPr/>
          <a:lstStyle/>
          <a:p>
            <a:fld id="{32C0AD44-91C1-4E1C-8464-0F729D6A6B39}" type="slidenum">
              <a:rPr lang="en-US" smtClean="0"/>
              <a:pPr/>
              <a:t>9</a:t>
            </a:fld>
            <a:endParaRPr lang="en-US" smtClean="0"/>
          </a:p>
        </p:txBody>
      </p:sp>
      <p:sp>
        <p:nvSpPr>
          <p:cNvPr id="26627" name="Text Box 2"/>
          <p:cNvSpPr txBox="1">
            <a:spLocks noChangeArrowheads="1"/>
          </p:cNvSpPr>
          <p:nvPr/>
        </p:nvSpPr>
        <p:spPr bwMode="auto">
          <a:xfrm>
            <a:off x="0" y="6278563"/>
            <a:ext cx="9144000" cy="579437"/>
          </a:xfrm>
          <a:prstGeom prst="rect">
            <a:avLst/>
          </a:prstGeom>
          <a:solidFill>
            <a:schemeClr val="bg1"/>
          </a:solidFill>
          <a:ln w="9525">
            <a:noFill/>
            <a:miter lim="800000"/>
            <a:headEnd/>
            <a:tailEnd/>
          </a:ln>
        </p:spPr>
        <p:txBody>
          <a:bodyPr>
            <a:spAutoFit/>
          </a:bodyPr>
          <a:lstStyle/>
          <a:p>
            <a:pPr>
              <a:spcBef>
                <a:spcPct val="50000"/>
              </a:spcBef>
            </a:pPr>
            <a:endParaRPr lang="en-US" sz="3200" b="1">
              <a:solidFill>
                <a:srgbClr val="CC3300"/>
              </a:solidFill>
            </a:endParaRPr>
          </a:p>
        </p:txBody>
      </p:sp>
      <p:sp>
        <p:nvSpPr>
          <p:cNvPr id="26628" name="Line 3"/>
          <p:cNvSpPr>
            <a:spLocks noChangeShapeType="1"/>
          </p:cNvSpPr>
          <p:nvPr/>
        </p:nvSpPr>
        <p:spPr bwMode="auto">
          <a:xfrm>
            <a:off x="0" y="6248400"/>
            <a:ext cx="9144000" cy="0"/>
          </a:xfrm>
          <a:prstGeom prst="line">
            <a:avLst/>
          </a:prstGeom>
          <a:noFill/>
          <a:ln w="25400">
            <a:solidFill>
              <a:schemeClr val="tx2"/>
            </a:solidFill>
            <a:round/>
            <a:headEnd/>
            <a:tailEnd/>
          </a:ln>
        </p:spPr>
        <p:txBody>
          <a:bodyPr/>
          <a:lstStyle/>
          <a:p>
            <a:endParaRPr lang="en-US"/>
          </a:p>
        </p:txBody>
      </p:sp>
      <p:sp>
        <p:nvSpPr>
          <p:cNvPr id="26629" name="Text Box 4"/>
          <p:cNvSpPr txBox="1">
            <a:spLocks noChangeArrowheads="1"/>
          </p:cNvSpPr>
          <p:nvPr/>
        </p:nvSpPr>
        <p:spPr bwMode="auto">
          <a:xfrm>
            <a:off x="0" y="914400"/>
            <a:ext cx="9144000" cy="519113"/>
          </a:xfrm>
          <a:prstGeom prst="rect">
            <a:avLst/>
          </a:prstGeom>
          <a:solidFill>
            <a:srgbClr val="FF0000"/>
          </a:solidFill>
          <a:ln w="9525">
            <a:noFill/>
            <a:miter lim="800000"/>
            <a:headEnd/>
            <a:tailEnd/>
          </a:ln>
        </p:spPr>
        <p:txBody>
          <a:bodyPr>
            <a:spAutoFit/>
          </a:bodyPr>
          <a:lstStyle/>
          <a:p>
            <a:pPr>
              <a:spcBef>
                <a:spcPct val="50000"/>
              </a:spcBef>
            </a:pPr>
            <a:r>
              <a:rPr lang="en-US" sz="2800" b="1">
                <a:solidFill>
                  <a:schemeClr val="bg1"/>
                </a:solidFill>
              </a:rPr>
              <a:t>DLM System Design	            DLM Components</a:t>
            </a:r>
          </a:p>
        </p:txBody>
      </p:sp>
      <p:pic>
        <p:nvPicPr>
          <p:cNvPr id="26630" name="Picture 5" descr="CATSS Logo">
            <a:hlinkClick r:id="rId3"/>
          </p:cNvPr>
          <p:cNvPicPr>
            <a:picLocks noChangeAspect="1" noChangeArrowheads="1"/>
          </p:cNvPicPr>
          <p:nvPr/>
        </p:nvPicPr>
        <p:blipFill>
          <a:blip r:embed="rId4" cstate="print"/>
          <a:srcRect/>
          <a:stretch>
            <a:fillRect/>
          </a:stretch>
        </p:blipFill>
        <p:spPr bwMode="auto">
          <a:xfrm>
            <a:off x="0" y="6324600"/>
            <a:ext cx="4324350" cy="533400"/>
          </a:xfrm>
          <a:prstGeom prst="rect">
            <a:avLst/>
          </a:prstGeom>
          <a:noFill/>
          <a:ln w="9525">
            <a:noFill/>
            <a:miter lim="800000"/>
            <a:headEnd/>
            <a:tailEnd/>
          </a:ln>
        </p:spPr>
      </p:pic>
      <p:sp>
        <p:nvSpPr>
          <p:cNvPr id="26631" name="Text Box 6"/>
          <p:cNvSpPr txBox="1">
            <a:spLocks noChangeArrowheads="1"/>
          </p:cNvSpPr>
          <p:nvPr/>
        </p:nvSpPr>
        <p:spPr bwMode="auto">
          <a:xfrm>
            <a:off x="5943600" y="6324600"/>
            <a:ext cx="3200400" cy="366713"/>
          </a:xfrm>
          <a:prstGeom prst="rect">
            <a:avLst/>
          </a:prstGeom>
          <a:noFill/>
          <a:ln w="9525">
            <a:noFill/>
            <a:miter lim="800000"/>
            <a:headEnd/>
            <a:tailEnd/>
          </a:ln>
        </p:spPr>
        <p:txBody>
          <a:bodyPr>
            <a:spAutoFit/>
          </a:bodyPr>
          <a:lstStyle/>
          <a:p>
            <a:pPr>
              <a:spcBef>
                <a:spcPct val="50000"/>
              </a:spcBef>
            </a:pPr>
            <a:r>
              <a:rPr lang="en-US">
                <a:solidFill>
                  <a:srgbClr val="CC9900"/>
                </a:solidFill>
              </a:rPr>
              <a:t>University of Central Florida</a:t>
            </a:r>
          </a:p>
        </p:txBody>
      </p:sp>
      <p:pic>
        <p:nvPicPr>
          <p:cNvPr id="26632" name="Picture 7"/>
          <p:cNvPicPr>
            <a:picLocks noChangeAspect="1" noChangeArrowheads="1"/>
          </p:cNvPicPr>
          <p:nvPr/>
        </p:nvPicPr>
        <p:blipFill>
          <a:blip r:embed="rId5" cstate="print"/>
          <a:srcRect/>
          <a:stretch>
            <a:fillRect/>
          </a:stretch>
        </p:blipFill>
        <p:spPr bwMode="auto">
          <a:xfrm>
            <a:off x="654050" y="0"/>
            <a:ext cx="7837488" cy="914400"/>
          </a:xfrm>
          <a:prstGeom prst="rect">
            <a:avLst/>
          </a:prstGeom>
          <a:noFill/>
          <a:ln w="9525">
            <a:noFill/>
            <a:miter lim="800000"/>
            <a:headEnd/>
            <a:tailEnd/>
          </a:ln>
        </p:spPr>
      </p:pic>
      <p:pic>
        <p:nvPicPr>
          <p:cNvPr id="26633" name="Picture 8" descr="pegasu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5400" y="6019800"/>
            <a:ext cx="769938" cy="838200"/>
          </a:xfrm>
          <a:prstGeom prst="rect">
            <a:avLst/>
          </a:prstGeom>
          <a:noFill/>
          <a:ln w="9525">
            <a:noFill/>
            <a:miter lim="800000"/>
            <a:headEnd/>
            <a:tailEnd/>
          </a:ln>
        </p:spPr>
      </p:pic>
      <p:pic>
        <p:nvPicPr>
          <p:cNvPr id="26634" name="Picture 9"/>
          <p:cNvPicPr>
            <a:picLocks noChangeAspect="1" noChangeArrowheads="1"/>
          </p:cNvPicPr>
          <p:nvPr/>
        </p:nvPicPr>
        <p:blipFill>
          <a:blip r:embed="rId7" cstate="print"/>
          <a:srcRect/>
          <a:stretch>
            <a:fillRect/>
          </a:stretch>
        </p:blipFill>
        <p:spPr bwMode="auto">
          <a:xfrm>
            <a:off x="76200" y="1524000"/>
            <a:ext cx="3038475" cy="4267200"/>
          </a:xfrm>
          <a:prstGeom prst="rect">
            <a:avLst/>
          </a:prstGeom>
          <a:noFill/>
          <a:ln w="9525">
            <a:noFill/>
            <a:miter lim="800000"/>
            <a:headEnd/>
            <a:tailEnd/>
          </a:ln>
        </p:spPr>
      </p:pic>
      <p:pic>
        <p:nvPicPr>
          <p:cNvPr id="26635" name="Picture 10"/>
          <p:cNvPicPr>
            <a:picLocks noChangeAspect="1" noChangeArrowheads="1"/>
          </p:cNvPicPr>
          <p:nvPr/>
        </p:nvPicPr>
        <p:blipFill>
          <a:blip r:embed="rId8" cstate="print"/>
          <a:srcRect/>
          <a:stretch>
            <a:fillRect/>
          </a:stretch>
        </p:blipFill>
        <p:spPr bwMode="auto">
          <a:xfrm>
            <a:off x="3268663" y="1524000"/>
            <a:ext cx="2903537" cy="4267200"/>
          </a:xfrm>
          <a:prstGeom prst="rect">
            <a:avLst/>
          </a:prstGeom>
          <a:noFill/>
          <a:ln w="9525">
            <a:noFill/>
            <a:miter lim="800000"/>
            <a:headEnd/>
            <a:tailEnd/>
          </a:ln>
        </p:spPr>
      </p:pic>
      <p:pic>
        <p:nvPicPr>
          <p:cNvPr id="26636" name="Picture 11"/>
          <p:cNvPicPr>
            <a:picLocks noChangeAspect="1" noChangeArrowheads="1"/>
          </p:cNvPicPr>
          <p:nvPr/>
        </p:nvPicPr>
        <p:blipFill>
          <a:blip r:embed="rId9" cstate="print"/>
          <a:srcRect/>
          <a:stretch>
            <a:fillRect/>
          </a:stretch>
        </p:blipFill>
        <p:spPr bwMode="auto">
          <a:xfrm>
            <a:off x="6248400" y="2362200"/>
            <a:ext cx="2895600" cy="1828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15384</TotalTime>
  <Words>869</Words>
  <Application>Microsoft Macintosh PowerPoint</Application>
  <PresentationFormat>On-screen Show (4:3)</PresentationFormat>
  <Paragraphs>139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rami</dc:creator>
  <cp:lastModifiedBy>Microsoft Office User</cp:lastModifiedBy>
  <cp:revision>488</cp:revision>
  <dcterms:created xsi:type="dcterms:W3CDTF">2006-04-11T00:35:42Z</dcterms:created>
  <dcterms:modified xsi:type="dcterms:W3CDTF">2013-06-07T15:37:19Z</dcterms:modified>
</cp:coreProperties>
</file>