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7" r:id="rId3"/>
    <p:sldId id="294" r:id="rId4"/>
    <p:sldId id="284" r:id="rId5"/>
    <p:sldId id="287" r:id="rId6"/>
    <p:sldId id="288" r:id="rId7"/>
    <p:sldId id="289" r:id="rId8"/>
    <p:sldId id="291" r:id="rId9"/>
    <p:sldId id="290" r:id="rId10"/>
    <p:sldId id="292" r:id="rId11"/>
    <p:sldId id="293"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7" autoAdjust="0"/>
    <p:restoredTop sz="94746" autoAdjust="0"/>
  </p:normalViewPr>
  <p:slideViewPr>
    <p:cSldViewPr>
      <p:cViewPr>
        <p:scale>
          <a:sx n="60" d="100"/>
          <a:sy n="60" d="100"/>
        </p:scale>
        <p:origin x="-1722" y="-618"/>
      </p:cViewPr>
      <p:guideLst>
        <p:guide orient="horz" pos="2160"/>
        <p:guide pos="2880"/>
      </p:guideLst>
    </p:cSldViewPr>
  </p:slideViewPr>
  <p:outlineViewPr>
    <p:cViewPr>
      <p:scale>
        <a:sx n="33" d="100"/>
        <a:sy n="33" d="100"/>
      </p:scale>
      <p:origin x="0" y="27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BA20A-16D8-47BC-A7D5-494B58A24B5E}" type="datetimeFigureOut">
              <a:rPr lang="zh-CN" altLang="en-US" smtClean="0"/>
              <a:pPr/>
              <a:t>2013/7/3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A1A45-ECF7-49CF-B2D1-10A421C544BC}" type="slidenum">
              <a:rPr lang="zh-CN" altLang="en-US" smtClean="0"/>
              <a:pPr/>
              <a:t>‹#›</a:t>
            </a:fld>
            <a:endParaRPr lang="zh-CN" altLang="en-US"/>
          </a:p>
        </p:txBody>
      </p:sp>
    </p:spTree>
    <p:extLst>
      <p:ext uri="{BB962C8B-B14F-4D97-AF65-F5344CB8AC3E}">
        <p14:creationId xmlns:p14="http://schemas.microsoft.com/office/powerpoint/2010/main" val="28134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31A1A45-ECF7-49CF-B2D1-10A421C544B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A1A45-ECF7-49CF-B2D1-10A421C544BC}" type="slidenum">
              <a:rPr lang="zh-CN" altLang="en-US" smtClean="0"/>
              <a:pPr/>
              <a:t>10</a:t>
            </a:fld>
            <a:endParaRPr lang="zh-CN" altLang="en-US"/>
          </a:p>
        </p:txBody>
      </p:sp>
    </p:spTree>
    <p:extLst>
      <p:ext uri="{BB962C8B-B14F-4D97-AF65-F5344CB8AC3E}">
        <p14:creationId xmlns:p14="http://schemas.microsoft.com/office/powerpoint/2010/main" val="1242582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A1A45-ECF7-49CF-B2D1-10A421C544BC}" type="slidenum">
              <a:rPr lang="zh-CN" altLang="en-US" smtClean="0"/>
              <a:pPr/>
              <a:t>11</a:t>
            </a:fld>
            <a:endParaRPr lang="zh-CN" altLang="en-US"/>
          </a:p>
        </p:txBody>
      </p:sp>
    </p:spTree>
    <p:extLst>
      <p:ext uri="{BB962C8B-B14F-4D97-AF65-F5344CB8AC3E}">
        <p14:creationId xmlns:p14="http://schemas.microsoft.com/office/powerpoint/2010/main" val="124258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A1A45-ECF7-49CF-B2D1-10A421C544BC}" type="slidenum">
              <a:rPr lang="zh-CN" altLang="en-US" smtClean="0"/>
              <a:pPr/>
              <a:t>2</a:t>
            </a:fld>
            <a:endParaRPr lang="zh-CN" altLang="en-US"/>
          </a:p>
        </p:txBody>
      </p:sp>
    </p:spTree>
    <p:extLst>
      <p:ext uri="{BB962C8B-B14F-4D97-AF65-F5344CB8AC3E}">
        <p14:creationId xmlns:p14="http://schemas.microsoft.com/office/powerpoint/2010/main" val="330544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smtClean="0">
                <a:solidFill>
                  <a:schemeClr val="tx1"/>
                </a:solidFill>
                <a:latin typeface="+mn-lt"/>
                <a:ea typeface="+mn-ea"/>
                <a:cs typeface="+mn-cs"/>
              </a:rPr>
              <a:t> ’10 most powerful women entrepreneurs’ by Fortune, "In China, no matter what industry you're in, you can try something new and put all your thoughts into doing so, because nothing was previously there. It still feels like anything is possible."</a:t>
            </a:r>
            <a:endParaRPr lang="zh-CN" altLang="en-US" dirty="0"/>
          </a:p>
        </p:txBody>
      </p:sp>
      <p:sp>
        <p:nvSpPr>
          <p:cNvPr id="4" name="灯片编号占位符 3"/>
          <p:cNvSpPr>
            <a:spLocks noGrp="1"/>
          </p:cNvSpPr>
          <p:nvPr>
            <p:ph type="sldNum" sz="quarter" idx="10"/>
          </p:nvPr>
        </p:nvSpPr>
        <p:spPr/>
        <p:txBody>
          <a:bodyPr/>
          <a:lstStyle/>
          <a:p>
            <a:fld id="{231A1A45-ECF7-49CF-B2D1-10A421C544BC}"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A1A45-ECF7-49CF-B2D1-10A421C544BC}" type="slidenum">
              <a:rPr lang="zh-CN" altLang="en-US" smtClean="0"/>
              <a:pPr/>
              <a:t>4</a:t>
            </a:fld>
            <a:endParaRPr lang="zh-CN" altLang="en-US"/>
          </a:p>
        </p:txBody>
      </p:sp>
    </p:spTree>
    <p:extLst>
      <p:ext uri="{BB962C8B-B14F-4D97-AF65-F5344CB8AC3E}">
        <p14:creationId xmlns:p14="http://schemas.microsoft.com/office/powerpoint/2010/main" val="347905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A1A45-ECF7-49CF-B2D1-10A421C544BC}" type="slidenum">
              <a:rPr lang="zh-CN" altLang="en-US" smtClean="0"/>
              <a:pPr/>
              <a:t>5</a:t>
            </a:fld>
            <a:endParaRPr lang="zh-CN" altLang="en-US"/>
          </a:p>
        </p:txBody>
      </p:sp>
    </p:spTree>
    <p:extLst>
      <p:ext uri="{BB962C8B-B14F-4D97-AF65-F5344CB8AC3E}">
        <p14:creationId xmlns:p14="http://schemas.microsoft.com/office/powerpoint/2010/main" val="347905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A1A45-ECF7-49CF-B2D1-10A421C544BC}" type="slidenum">
              <a:rPr lang="zh-CN" altLang="en-US" smtClean="0"/>
              <a:pPr/>
              <a:t>6</a:t>
            </a:fld>
            <a:endParaRPr lang="zh-CN" altLang="en-US"/>
          </a:p>
        </p:txBody>
      </p:sp>
    </p:spTree>
    <p:extLst>
      <p:ext uri="{BB962C8B-B14F-4D97-AF65-F5344CB8AC3E}">
        <p14:creationId xmlns:p14="http://schemas.microsoft.com/office/powerpoint/2010/main" val="347905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A1A45-ECF7-49CF-B2D1-10A421C544BC}" type="slidenum">
              <a:rPr lang="zh-CN" altLang="en-US" smtClean="0"/>
              <a:pPr/>
              <a:t>7</a:t>
            </a:fld>
            <a:endParaRPr lang="zh-CN" altLang="en-US"/>
          </a:p>
        </p:txBody>
      </p:sp>
    </p:spTree>
    <p:extLst>
      <p:ext uri="{BB962C8B-B14F-4D97-AF65-F5344CB8AC3E}">
        <p14:creationId xmlns:p14="http://schemas.microsoft.com/office/powerpoint/2010/main" val="347905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A1A45-ECF7-49CF-B2D1-10A421C544BC}" type="slidenum">
              <a:rPr lang="zh-CN" altLang="en-US" smtClean="0"/>
              <a:pPr/>
              <a:t>8</a:t>
            </a:fld>
            <a:endParaRPr lang="zh-CN" altLang="en-US"/>
          </a:p>
        </p:txBody>
      </p:sp>
    </p:spTree>
    <p:extLst>
      <p:ext uri="{BB962C8B-B14F-4D97-AF65-F5344CB8AC3E}">
        <p14:creationId xmlns:p14="http://schemas.microsoft.com/office/powerpoint/2010/main" val="347905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A1A45-ECF7-49CF-B2D1-10A421C544BC}" type="slidenum">
              <a:rPr lang="zh-CN" altLang="en-US" smtClean="0"/>
              <a:pPr/>
              <a:t>9</a:t>
            </a:fld>
            <a:endParaRPr lang="zh-CN" altLang="en-US"/>
          </a:p>
        </p:txBody>
      </p:sp>
    </p:spTree>
    <p:extLst>
      <p:ext uri="{BB962C8B-B14F-4D97-AF65-F5344CB8AC3E}">
        <p14:creationId xmlns:p14="http://schemas.microsoft.com/office/powerpoint/2010/main" val="3479056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3137" name="Rectangle 65"/>
          <p:cNvSpPr>
            <a:spLocks noChangeArrowheads="1"/>
          </p:cNvSpPr>
          <p:nvPr/>
        </p:nvSpPr>
        <p:spPr bwMode="gray">
          <a:xfrm>
            <a:off x="0" y="0"/>
            <a:ext cx="2209800" cy="3124200"/>
          </a:xfrm>
          <a:prstGeom prst="rect">
            <a:avLst/>
          </a:prstGeom>
          <a:solidFill>
            <a:schemeClr val="accent1"/>
          </a:solidFill>
          <a:ln w="9525">
            <a:noFill/>
            <a:miter lim="800000"/>
            <a:headEnd/>
            <a:tailEnd/>
          </a:ln>
          <a:effectLst/>
        </p:spPr>
        <p:txBody>
          <a:bodyPr wrap="none" anchor="ctr"/>
          <a:lstStyle/>
          <a:p>
            <a:endParaRPr lang="zh-CN" altLang="en-US"/>
          </a:p>
        </p:txBody>
      </p:sp>
      <p:sp>
        <p:nvSpPr>
          <p:cNvPr id="3138" name="Rectangle 66"/>
          <p:cNvSpPr>
            <a:spLocks noChangeArrowheads="1"/>
          </p:cNvSpPr>
          <p:nvPr/>
        </p:nvSpPr>
        <p:spPr bwMode="gray">
          <a:xfrm>
            <a:off x="2286000" y="3124200"/>
            <a:ext cx="6858000" cy="609600"/>
          </a:xfrm>
          <a:prstGeom prst="rect">
            <a:avLst/>
          </a:prstGeom>
          <a:solidFill>
            <a:schemeClr val="tx1"/>
          </a:solidFill>
          <a:ln w="9525">
            <a:noFill/>
            <a:miter lim="800000"/>
            <a:headEnd/>
            <a:tailEnd/>
          </a:ln>
          <a:effectLst/>
        </p:spPr>
        <p:txBody>
          <a:bodyPr wrap="none" anchor="ctr"/>
          <a:lstStyle/>
          <a:p>
            <a:endParaRPr lang="zh-CN" altLang="en-US"/>
          </a:p>
        </p:txBody>
      </p:sp>
      <p:sp>
        <p:nvSpPr>
          <p:cNvPr id="3139" name="Rectangle 67"/>
          <p:cNvSpPr>
            <a:spLocks noChangeArrowheads="1"/>
          </p:cNvSpPr>
          <p:nvPr/>
        </p:nvSpPr>
        <p:spPr bwMode="gray">
          <a:xfrm>
            <a:off x="0" y="3124200"/>
            <a:ext cx="9144000" cy="152400"/>
          </a:xfrm>
          <a:prstGeom prst="rect">
            <a:avLst/>
          </a:prstGeom>
          <a:solidFill>
            <a:schemeClr val="tx1"/>
          </a:solidFill>
          <a:ln w="9525">
            <a:noFill/>
            <a:miter lim="800000"/>
            <a:headEnd/>
            <a:tailEnd/>
          </a:ln>
          <a:effectLst/>
        </p:spPr>
        <p:txBody>
          <a:bodyPr wrap="none" anchor="ctr"/>
          <a:lstStyle/>
          <a:p>
            <a:endParaRPr lang="zh-CN" altLang="en-US"/>
          </a:p>
        </p:txBody>
      </p:sp>
      <p:graphicFrame>
        <p:nvGraphicFramePr>
          <p:cNvPr id="3140" name="Object 68"/>
          <p:cNvGraphicFramePr>
            <a:graphicFrameLocks noChangeAspect="1"/>
          </p:cNvGraphicFramePr>
          <p:nvPr/>
        </p:nvGraphicFramePr>
        <p:xfrm>
          <a:off x="4640263" y="-9525"/>
          <a:ext cx="2216150" cy="3133725"/>
        </p:xfrm>
        <a:graphic>
          <a:graphicData uri="http://schemas.openxmlformats.org/presentationml/2006/ole">
            <mc:AlternateContent xmlns:mc="http://schemas.openxmlformats.org/markup-compatibility/2006">
              <mc:Choice xmlns:v="urn:schemas-microsoft-com:vml" Requires="v">
                <p:oleObj spid="_x0000_s3174" name="Image" r:id="rId3" imgW="4330159" imgH="6146032" progId="">
                  <p:embed/>
                </p:oleObj>
              </mc:Choice>
              <mc:Fallback>
                <p:oleObj name="Image" r:id="rId3" imgW="4330159" imgH="6146032" progId="">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263" y="-9525"/>
                        <a:ext cx="221615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41" name="Object 69"/>
          <p:cNvGraphicFramePr>
            <a:graphicFrameLocks noChangeAspect="1"/>
          </p:cNvGraphicFramePr>
          <p:nvPr/>
        </p:nvGraphicFramePr>
        <p:xfrm>
          <a:off x="2286000" y="0"/>
          <a:ext cx="2293938" cy="3136900"/>
        </p:xfrm>
        <a:graphic>
          <a:graphicData uri="http://schemas.openxmlformats.org/presentationml/2006/ole">
            <mc:AlternateContent xmlns:mc="http://schemas.openxmlformats.org/markup-compatibility/2006">
              <mc:Choice xmlns:v="urn:schemas-microsoft-com:vml" Requires="v">
                <p:oleObj spid="_x0000_s3175" name="Image" r:id="rId5" imgW="2526984" imgH="3428571" progId="">
                  <p:embed/>
                </p:oleObj>
              </mc:Choice>
              <mc:Fallback>
                <p:oleObj name="Image" r:id="rId5" imgW="2526984" imgH="3428571" progId="">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0"/>
                        <a:ext cx="2293938"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42" name="Picture 70"/>
          <p:cNvPicPr>
            <a:picLocks noChangeAspect="1" noChangeArrowheads="1"/>
          </p:cNvPicPr>
          <p:nvPr/>
        </p:nvPicPr>
        <p:blipFill>
          <a:blip r:embed="rId7" cstate="print"/>
          <a:srcRect/>
          <a:stretch>
            <a:fillRect/>
          </a:stretch>
        </p:blipFill>
        <p:spPr bwMode="auto">
          <a:xfrm>
            <a:off x="6908800" y="0"/>
            <a:ext cx="2235200" cy="3127375"/>
          </a:xfrm>
          <a:prstGeom prst="rect">
            <a:avLst/>
          </a:prstGeom>
          <a:noFill/>
        </p:spPr>
      </p:pic>
      <p:sp>
        <p:nvSpPr>
          <p:cNvPr id="3074" name="Rectangle 2"/>
          <p:cNvSpPr>
            <a:spLocks noGrp="1" noChangeArrowheads="1"/>
          </p:cNvSpPr>
          <p:nvPr>
            <p:ph type="ctrTitle"/>
          </p:nvPr>
        </p:nvSpPr>
        <p:spPr>
          <a:xfrm>
            <a:off x="2438400" y="3048000"/>
            <a:ext cx="6626225" cy="762000"/>
          </a:xfrm>
        </p:spPr>
        <p:txBody>
          <a:bodyPr/>
          <a:lstStyle>
            <a:lvl1pPr>
              <a:defRPr/>
            </a:lvl1pPr>
          </a:lstStyle>
          <a:p>
            <a:r>
              <a:rPr lang="zh-CN" altLang="en-US" smtClean="0"/>
              <a:t>单击此处编辑母版标题样式</a:t>
            </a:r>
            <a:endParaRPr lang="zh-CN" altLang="en-US"/>
          </a:p>
        </p:txBody>
      </p:sp>
      <p:sp>
        <p:nvSpPr>
          <p:cNvPr id="3075" name="Rectangle 3"/>
          <p:cNvSpPr>
            <a:spLocks noGrp="1" noChangeArrowheads="1"/>
          </p:cNvSpPr>
          <p:nvPr>
            <p:ph type="subTitle" idx="1"/>
          </p:nvPr>
        </p:nvSpPr>
        <p:spPr>
          <a:xfrm>
            <a:off x="838200" y="5257800"/>
            <a:ext cx="7772400" cy="533400"/>
          </a:xfrm>
        </p:spPr>
        <p:txBody>
          <a:bodyPr/>
          <a:lstStyle>
            <a:lvl1pPr marL="0" indent="0" algn="ctr">
              <a:buFont typeface="Wingdings" pitchFamily="2" charset="2"/>
              <a:buNone/>
              <a:defRPr sz="2000" b="0">
                <a:solidFill>
                  <a:schemeClr val="tx1"/>
                </a:solidFill>
              </a:defRPr>
            </a:lvl1pPr>
          </a:lstStyle>
          <a:p>
            <a:r>
              <a:rPr lang="zh-CN" altLang="en-US" smtClean="0"/>
              <a:t>单击此处编辑母版副标题样式</a:t>
            </a:r>
            <a:endParaRPr lang="zh-CN" altLang="en-US"/>
          </a:p>
        </p:txBody>
      </p:sp>
      <p:sp>
        <p:nvSpPr>
          <p:cNvPr id="3146" name="Rectangle 74"/>
          <p:cNvSpPr>
            <a:spLocks noGrp="1" noChangeArrowheads="1"/>
          </p:cNvSpPr>
          <p:nvPr>
            <p:ph type="dt" sz="half" idx="2"/>
          </p:nvPr>
        </p:nvSpPr>
        <p:spPr bwMode="auto">
          <a:xfrm>
            <a:off x="457200" y="6564313"/>
            <a:ext cx="2133600" cy="1571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charset="0"/>
                <a:ea typeface="宋体" pitchFamily="2" charset="-122"/>
              </a:defRPr>
            </a:lvl1pPr>
          </a:lstStyle>
          <a:p>
            <a:endParaRPr lang="en-US" altLang="zh-CN"/>
          </a:p>
        </p:txBody>
      </p:sp>
      <p:sp>
        <p:nvSpPr>
          <p:cNvPr id="3147" name="Rectangle 75"/>
          <p:cNvSpPr>
            <a:spLocks noGrp="1" noChangeArrowheads="1"/>
          </p:cNvSpPr>
          <p:nvPr>
            <p:ph type="ftr" sz="quarter" idx="3"/>
          </p:nvPr>
        </p:nvSpPr>
        <p:spPr bwMode="auto">
          <a:xfrm>
            <a:off x="3124200" y="6550025"/>
            <a:ext cx="2895600" cy="1714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charset="0"/>
                <a:ea typeface="宋体" pitchFamily="2" charset="-122"/>
              </a:defRPr>
            </a:lvl1pPr>
          </a:lstStyle>
          <a:p>
            <a:endParaRPr lang="en-US" altLang="zh-CN"/>
          </a:p>
        </p:txBody>
      </p:sp>
      <p:sp>
        <p:nvSpPr>
          <p:cNvPr id="3148" name="Rectangle 76"/>
          <p:cNvSpPr>
            <a:spLocks noGrp="1" noChangeArrowheads="1"/>
          </p:cNvSpPr>
          <p:nvPr>
            <p:ph type="sldNum" sz="quarter" idx="4"/>
          </p:nvPr>
        </p:nvSpPr>
        <p:spPr>
          <a:xfrm>
            <a:off x="6553200" y="6535738"/>
            <a:ext cx="2133600" cy="185737"/>
          </a:xfrm>
        </p:spPr>
        <p:txBody>
          <a:bodyPr/>
          <a:lstStyle>
            <a:lvl1pPr algn="r">
              <a:defRPr>
                <a:latin typeface="Times New Roman" charset="0"/>
              </a:defRPr>
            </a:lvl1pPr>
          </a:lstStyle>
          <a:p>
            <a:fld id="{80A7DAD5-04D9-4580-8006-7A2798D8DF24}" type="slidenum">
              <a:rPr lang="zh-CN" altLang="en-US"/>
              <a:pPr/>
              <a:t>‹#›</a:t>
            </a:fld>
            <a:endParaRPr lang="en-US" altLang="zh-C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1D9C0B25-2364-4D79-97DB-6FD8AA9A81E9}"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3700" y="731838"/>
            <a:ext cx="2095500" cy="55927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31838"/>
            <a:ext cx="6134100" cy="55927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411EE022-BFD6-4552-BA09-76F88F77FB10}"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731838"/>
            <a:ext cx="81534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r>
              <a:rPr lang="zh-CN" altLang="en-US" smtClean="0"/>
              <a:t>单击图标添加表格</a:t>
            </a:r>
            <a:endParaRPr lang="zh-CN" altLang="en-US"/>
          </a:p>
        </p:txBody>
      </p:sp>
      <p:sp>
        <p:nvSpPr>
          <p:cNvPr id="4" name="灯片编号占位符 3"/>
          <p:cNvSpPr>
            <a:spLocks noGrp="1"/>
          </p:cNvSpPr>
          <p:nvPr>
            <p:ph type="sldNum" sz="quarter" idx="10"/>
          </p:nvPr>
        </p:nvSpPr>
        <p:spPr>
          <a:xfrm>
            <a:off x="3429000" y="6508750"/>
            <a:ext cx="2133600" cy="307975"/>
          </a:xfrm>
        </p:spPr>
        <p:txBody>
          <a:bodyPr/>
          <a:lstStyle>
            <a:lvl1pPr>
              <a:defRPr/>
            </a:lvl1pPr>
          </a:lstStyle>
          <a:p>
            <a:fld id="{3D64B75F-8A65-41DE-9D09-01B4191D83C0}" type="slidenum">
              <a:rPr lang="zh-CN" altLang="en-US"/>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685800" y="731838"/>
            <a:ext cx="8153400" cy="563562"/>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371600"/>
            <a:ext cx="8229600" cy="4953000"/>
          </a:xfrm>
        </p:spPr>
        <p:txBody>
          <a:bodyPr/>
          <a:lstStyle/>
          <a:p>
            <a:r>
              <a:rPr lang="zh-CN" altLang="en-US" smtClean="0"/>
              <a:t>单击图标添加图表</a:t>
            </a:r>
            <a:endParaRPr lang="zh-CN" altLang="en-US"/>
          </a:p>
        </p:txBody>
      </p:sp>
      <p:sp>
        <p:nvSpPr>
          <p:cNvPr id="4" name="灯片编号占位符 3"/>
          <p:cNvSpPr>
            <a:spLocks noGrp="1"/>
          </p:cNvSpPr>
          <p:nvPr>
            <p:ph type="sldNum" sz="quarter" idx="10"/>
          </p:nvPr>
        </p:nvSpPr>
        <p:spPr>
          <a:xfrm>
            <a:off x="3429000" y="6508750"/>
            <a:ext cx="2133600" cy="307975"/>
          </a:xfrm>
        </p:spPr>
        <p:txBody>
          <a:bodyPr/>
          <a:lstStyle>
            <a:lvl1pPr>
              <a:defRPr/>
            </a:lvl1pPr>
          </a:lstStyle>
          <a:p>
            <a:fld id="{626CBBB8-127E-49B8-872D-067E0AFF858D}"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62B5711-4DDF-406A-B52C-F569DF10DEAE}"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D510E060-DA27-4668-99F8-81A55C6FF1B2}"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D7C60586-81D1-4FD6-962C-370BFD20E660}"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E3765FB7-0725-477B-BC05-2775A4A012F6}"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6A78C0EC-D737-41EA-899D-E0E5F3AEC90C}"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9719F0BB-6BBB-4728-A929-0F3DF0A64E0E}"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62A36AC2-481F-4865-B9B1-8407D17541A5}"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4C217E77-3A94-42AC-94E0-951347CCCE29}"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9" name="Rectangle 75"/>
          <p:cNvSpPr>
            <a:spLocks noChangeArrowheads="1"/>
          </p:cNvSpPr>
          <p:nvPr/>
        </p:nvSpPr>
        <p:spPr bwMode="gray">
          <a:xfrm>
            <a:off x="457200" y="6477000"/>
            <a:ext cx="8686800" cy="381000"/>
          </a:xfrm>
          <a:prstGeom prst="rect">
            <a:avLst/>
          </a:prstGeom>
          <a:solidFill>
            <a:schemeClr val="bg2"/>
          </a:solidFill>
          <a:ln w="9525">
            <a:noFill/>
            <a:miter lim="800000"/>
            <a:headEnd/>
            <a:tailEnd/>
          </a:ln>
          <a:effectLst/>
        </p:spPr>
        <p:txBody>
          <a:bodyPr wrap="none" anchor="ctr"/>
          <a:lstStyle/>
          <a:p>
            <a:endParaRPr lang="zh-CN" altLang="en-US"/>
          </a:p>
        </p:txBody>
      </p:sp>
      <p:sp>
        <p:nvSpPr>
          <p:cNvPr id="1098" name="Rectangle 74"/>
          <p:cNvSpPr>
            <a:spLocks noChangeArrowheads="1"/>
          </p:cNvSpPr>
          <p:nvPr/>
        </p:nvSpPr>
        <p:spPr bwMode="ltGray">
          <a:xfrm>
            <a:off x="7077075" y="0"/>
            <a:ext cx="2066925" cy="838200"/>
          </a:xfrm>
          <a:prstGeom prst="rect">
            <a:avLst/>
          </a:prstGeom>
          <a:solidFill>
            <a:schemeClr val="accent1"/>
          </a:solidFill>
          <a:ln w="9525">
            <a:noFill/>
            <a:miter lim="800000"/>
            <a:headEnd/>
            <a:tailEnd/>
          </a:ln>
          <a:effectLst/>
        </p:spPr>
        <p:txBody>
          <a:bodyPr wrap="none" anchor="ctr"/>
          <a:lstStyle/>
          <a:p>
            <a:endParaRPr lang="zh-CN" altLang="en-US"/>
          </a:p>
        </p:txBody>
      </p:sp>
      <p:sp>
        <p:nvSpPr>
          <p:cNvPr id="1091" name="Rectangle 67"/>
          <p:cNvSpPr>
            <a:spLocks noChangeArrowheads="1"/>
          </p:cNvSpPr>
          <p:nvPr/>
        </p:nvSpPr>
        <p:spPr bwMode="ltGray">
          <a:xfrm>
            <a:off x="2716213" y="0"/>
            <a:ext cx="2138362" cy="838200"/>
          </a:xfrm>
          <a:prstGeom prst="rect">
            <a:avLst/>
          </a:prstGeom>
          <a:solidFill>
            <a:schemeClr val="tx2"/>
          </a:solidFill>
          <a:ln w="9525">
            <a:noFill/>
            <a:miter lim="800000"/>
            <a:headEnd/>
            <a:tailEnd/>
          </a:ln>
          <a:effectLst/>
        </p:spPr>
        <p:txBody>
          <a:bodyPr wrap="none" anchor="ctr"/>
          <a:lstStyle/>
          <a:p>
            <a:endParaRPr lang="zh-CN" altLang="en-US"/>
          </a:p>
        </p:txBody>
      </p:sp>
      <p:grpSp>
        <p:nvGrpSpPr>
          <p:cNvPr id="1092" name="Group 68"/>
          <p:cNvGrpSpPr>
            <a:grpSpLocks/>
          </p:cNvGrpSpPr>
          <p:nvPr/>
        </p:nvGrpSpPr>
        <p:grpSpPr bwMode="auto">
          <a:xfrm>
            <a:off x="0" y="685800"/>
            <a:ext cx="9144000" cy="609600"/>
            <a:chOff x="0" y="432"/>
            <a:chExt cx="5760" cy="384"/>
          </a:xfrm>
        </p:grpSpPr>
        <p:sp>
          <p:nvSpPr>
            <p:cNvPr id="1093" name="Rectangle 69"/>
            <p:cNvSpPr>
              <a:spLocks noChangeArrowheads="1"/>
            </p:cNvSpPr>
            <p:nvPr userDrawn="1"/>
          </p:nvSpPr>
          <p:spPr bwMode="gray">
            <a:xfrm>
              <a:off x="0" y="432"/>
              <a:ext cx="5760" cy="96"/>
            </a:xfrm>
            <a:prstGeom prst="rect">
              <a:avLst/>
            </a:prstGeom>
            <a:solidFill>
              <a:schemeClr val="tx1"/>
            </a:solidFill>
            <a:ln w="9525">
              <a:noFill/>
              <a:miter lim="800000"/>
              <a:headEnd/>
              <a:tailEnd/>
            </a:ln>
            <a:effectLst/>
          </p:spPr>
          <p:txBody>
            <a:bodyPr wrap="none" anchor="ctr"/>
            <a:lstStyle/>
            <a:p>
              <a:endParaRPr lang="zh-CN" altLang="en-US"/>
            </a:p>
          </p:txBody>
        </p:sp>
        <p:sp>
          <p:nvSpPr>
            <p:cNvPr id="1094" name="Rectangle 70"/>
            <p:cNvSpPr>
              <a:spLocks noChangeArrowheads="1"/>
            </p:cNvSpPr>
            <p:nvPr userDrawn="1"/>
          </p:nvSpPr>
          <p:spPr bwMode="gray">
            <a:xfrm>
              <a:off x="362" y="432"/>
              <a:ext cx="5398" cy="384"/>
            </a:xfrm>
            <a:prstGeom prst="rect">
              <a:avLst/>
            </a:prstGeom>
            <a:solidFill>
              <a:schemeClr val="tx1"/>
            </a:solidFill>
            <a:ln w="9525">
              <a:noFill/>
              <a:miter lim="800000"/>
              <a:headEnd/>
              <a:tailEnd/>
            </a:ln>
            <a:effectLst/>
          </p:spPr>
          <p:txBody>
            <a:bodyPr wrap="none" anchor="ctr"/>
            <a:lstStyle/>
            <a:p>
              <a:endParaRPr lang="zh-CN" altLang="en-US"/>
            </a:p>
          </p:txBody>
        </p:sp>
      </p:grpSp>
      <p:graphicFrame>
        <p:nvGraphicFramePr>
          <p:cNvPr id="1095" name="Object 71"/>
          <p:cNvGraphicFramePr>
            <a:graphicFrameLocks noChangeAspect="1"/>
          </p:cNvGraphicFramePr>
          <p:nvPr/>
        </p:nvGraphicFramePr>
        <p:xfrm>
          <a:off x="581025" y="0"/>
          <a:ext cx="2057400" cy="685800"/>
        </p:xfrm>
        <a:graphic>
          <a:graphicData uri="http://schemas.openxmlformats.org/presentationml/2006/ole">
            <mc:AlternateContent xmlns:mc="http://schemas.openxmlformats.org/markup-compatibility/2006">
              <mc:Choice xmlns:v="urn:schemas-microsoft-com:vml" Requires="v">
                <p:oleObj spid="_x0000_s1112" name="Image" r:id="rId16" imgW="4330159" imgH="6146032" progId="">
                  <p:embed/>
                </p:oleObj>
              </mc:Choice>
              <mc:Fallback>
                <p:oleObj name="Image" r:id="rId16" imgW="4330159" imgH="6146032" progId="">
                  <p:embed/>
                  <p:pic>
                    <p:nvPicPr>
                      <p:cNvPr id="0" name="Picture 71"/>
                      <p:cNvPicPr>
                        <a:picLocks noChangeAspect="1" noChangeArrowheads="1"/>
                      </p:cNvPicPr>
                      <p:nvPr/>
                    </p:nvPicPr>
                    <p:blipFill>
                      <a:blip r:embed="rId17">
                        <a:extLst>
                          <a:ext uri="{28A0092B-C50C-407E-A947-70E740481C1C}">
                            <a14:useLocalDpi xmlns:a14="http://schemas.microsoft.com/office/drawing/2010/main" val="0"/>
                          </a:ext>
                        </a:extLst>
                      </a:blip>
                      <a:srcRect t="29179" b="45369"/>
                      <a:stretch>
                        <a:fillRect/>
                      </a:stretch>
                    </p:blipFill>
                    <p:spPr bwMode="auto">
                      <a:xfrm>
                        <a:off x="581025" y="0"/>
                        <a:ext cx="2057400" cy="685800"/>
                      </a:xfrm>
                      <a:prstGeom prst="rect">
                        <a:avLst/>
                      </a:prstGeom>
                      <a:noFill/>
                      <a:ln>
                        <a:noFill/>
                      </a:ln>
                      <a:effectLst/>
                      <a:extLst>
                        <a:ext uri="{909E8E84-426E-40DD-AFC4-6F175D3DCCD1}">
                          <a14:hiddenFill xmlns:a14="http://schemas.microsoft.com/office/drawing/2010/main">
                            <a:solidFill>
                              <a:srgbClr val="77B7E7"/>
                            </a:solidFill>
                          </a14:hiddenFill>
                        </a:ext>
                        <a:ext uri="{91240B29-F687-4F45-9708-019B960494DF}">
                          <a14:hiddenLine xmlns:a14="http://schemas.microsoft.com/office/drawing/2010/main" w="9525">
                            <a:solidFill>
                              <a:srgbClr val="17347D"/>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pic>
                </p:oleObj>
              </mc:Fallback>
            </mc:AlternateContent>
          </a:graphicData>
        </a:graphic>
      </p:graphicFrame>
      <p:pic>
        <p:nvPicPr>
          <p:cNvPr id="1096" name="Picture 72"/>
          <p:cNvPicPr>
            <a:picLocks noChangeAspect="1" noChangeArrowheads="1"/>
          </p:cNvPicPr>
          <p:nvPr/>
        </p:nvPicPr>
        <p:blipFill>
          <a:blip r:embed="rId18" cstate="print"/>
          <a:srcRect/>
          <a:stretch>
            <a:fillRect/>
          </a:stretch>
        </p:blipFill>
        <p:spPr bwMode="auto">
          <a:xfrm>
            <a:off x="4929188" y="-9525"/>
            <a:ext cx="2085975" cy="708025"/>
          </a:xfrm>
          <a:prstGeom prst="rect">
            <a:avLst/>
          </a:prstGeom>
          <a:noFill/>
        </p:spPr>
      </p:pic>
      <p:sp>
        <p:nvSpPr>
          <p:cNvPr id="1027"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3429000" y="6508750"/>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fld id="{093090F2-7D86-4BCA-842B-3F13A88648AC}" type="slidenum">
              <a:rPr lang="zh-CN" altLang="en-US"/>
              <a:pPr/>
              <a:t>‹#›</a:t>
            </a:fld>
            <a:endParaRPr lang="en-US" altLang="zh-CN"/>
          </a:p>
        </p:txBody>
      </p:sp>
      <p:sp>
        <p:nvSpPr>
          <p:cNvPr id="1026" name="Rectangle 2"/>
          <p:cNvSpPr>
            <a:spLocks noGrp="1" noChangeArrowheads="1"/>
          </p:cNvSpPr>
          <p:nvPr>
            <p:ph type="title"/>
          </p:nvPr>
        </p:nvSpPr>
        <p:spPr bwMode="white">
          <a:xfrm>
            <a:off x="685800" y="731838"/>
            <a:ext cx="81534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itchyourtalent.files.wordpress.com/2012/02/tibet1.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59632" y="4077072"/>
            <a:ext cx="7200800" cy="1800200"/>
          </a:xfrm>
        </p:spPr>
        <p:txBody>
          <a:bodyPr/>
          <a:lstStyle/>
          <a:p>
            <a:pPr algn="ctr"/>
            <a:r>
              <a:rPr lang="en-US" altLang="zh-CN" sz="2400" dirty="0" smtClean="0">
                <a:solidFill>
                  <a:schemeClr val="tx1"/>
                </a:solidFill>
                <a:ea typeface="宋体" pitchFamily="2" charset="-122"/>
              </a:rPr>
              <a:t>Economic Development and Workforce Impacts of GDOT Highway Expenditures</a:t>
            </a:r>
            <a:br>
              <a:rPr lang="en-US" altLang="zh-CN" sz="2400" dirty="0" smtClean="0">
                <a:solidFill>
                  <a:schemeClr val="tx1"/>
                </a:solidFill>
                <a:ea typeface="宋体" pitchFamily="2" charset="-122"/>
              </a:rPr>
            </a:br>
            <a:r>
              <a:rPr lang="en-US" altLang="zh-CN" sz="2400" dirty="0" smtClean="0">
                <a:solidFill>
                  <a:schemeClr val="tx1"/>
                </a:solidFill>
                <a:ea typeface="宋体" pitchFamily="2" charset="-122"/>
              </a:rPr>
              <a:t/>
            </a:r>
            <a:br>
              <a:rPr lang="en-US" altLang="zh-CN" sz="2400" dirty="0" smtClean="0">
                <a:solidFill>
                  <a:schemeClr val="tx1"/>
                </a:solidFill>
                <a:ea typeface="宋体" pitchFamily="2" charset="-122"/>
              </a:rPr>
            </a:br>
            <a:r>
              <a:rPr lang="en-US" altLang="zh-CN" sz="1800" dirty="0" smtClean="0">
                <a:solidFill>
                  <a:schemeClr val="tx1"/>
                </a:solidFill>
                <a:ea typeface="宋体" pitchFamily="2" charset="-122"/>
              </a:rPr>
              <a:t>(Interim Report Submitted to UTC:  5/8/13)</a:t>
            </a:r>
            <a:br>
              <a:rPr lang="en-US" altLang="zh-CN" sz="1800" dirty="0" smtClean="0">
                <a:solidFill>
                  <a:schemeClr val="tx1"/>
                </a:solidFill>
                <a:ea typeface="宋体" pitchFamily="2" charset="-122"/>
              </a:rPr>
            </a:br>
            <a:r>
              <a:rPr lang="en-US" altLang="zh-CN" sz="1800" dirty="0" smtClean="0">
                <a:solidFill>
                  <a:schemeClr val="tx1"/>
                </a:solidFill>
                <a:ea typeface="宋体" pitchFamily="2" charset="-122"/>
              </a:rPr>
              <a:t>     PI Prof. T D. Boston &amp; R. Uwaifo</a:t>
            </a:r>
            <a:br>
              <a:rPr lang="en-US" altLang="zh-CN" sz="1800" dirty="0" smtClean="0">
                <a:solidFill>
                  <a:schemeClr val="tx1"/>
                </a:solidFill>
                <a:ea typeface="宋体" pitchFamily="2" charset="-122"/>
              </a:rPr>
            </a:br>
            <a:r>
              <a:rPr lang="en-US" altLang="zh-CN" sz="1800" dirty="0" smtClean="0">
                <a:solidFill>
                  <a:schemeClr val="tx1"/>
                </a:solidFill>
                <a:ea typeface="宋体" pitchFamily="2" charset="-122"/>
              </a:rPr>
              <a:t>School of Economics Ga. Tech</a:t>
            </a:r>
            <a:br>
              <a:rPr lang="en-US" altLang="zh-CN" sz="1800" dirty="0" smtClean="0">
                <a:solidFill>
                  <a:schemeClr val="tx1"/>
                </a:solidFill>
                <a:ea typeface="宋体" pitchFamily="2" charset="-122"/>
              </a:rPr>
            </a:br>
            <a:endParaRPr lang="en-US" altLang="zh-CN" sz="1800" dirty="0">
              <a:solidFill>
                <a:schemeClr val="tx1"/>
              </a:solidFill>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Plan Accomplishments</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0646" y="1371600"/>
            <a:ext cx="548270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23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Plan Accomplishments</a:t>
            </a:r>
            <a:endParaRPr lang="en-US" dirty="0"/>
          </a:p>
        </p:txBody>
      </p:sp>
      <p:sp>
        <p:nvSpPr>
          <p:cNvPr id="3" name="Content Placeholder 2"/>
          <p:cNvSpPr>
            <a:spLocks noGrp="1"/>
          </p:cNvSpPr>
          <p:nvPr>
            <p:ph idx="1"/>
          </p:nvPr>
        </p:nvSpPr>
        <p:spPr>
          <a:xfrm>
            <a:off x="467544" y="1628800"/>
            <a:ext cx="8229600" cy="4953000"/>
          </a:xfrm>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9" y="1332903"/>
            <a:ext cx="6740490" cy="461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22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dirty="0" smtClean="0">
                <a:ea typeface="宋体" pitchFamily="2" charset="-122"/>
              </a:rPr>
              <a:t>Purpose of UTC Research</a:t>
            </a:r>
            <a:endParaRPr lang="en-US" altLang="zh-CN" dirty="0">
              <a:solidFill>
                <a:schemeClr val="accent1"/>
              </a:solidFill>
              <a:ea typeface="宋体" pitchFamily="2" charset="-122"/>
            </a:endParaRPr>
          </a:p>
        </p:txBody>
      </p:sp>
      <p:sp>
        <p:nvSpPr>
          <p:cNvPr id="81951" name="Text Box 31"/>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zh-CN" altLang="en-US">
              <a:ea typeface="宋体" pitchFamily="2" charset="-122"/>
            </a:endParaRPr>
          </a:p>
        </p:txBody>
      </p:sp>
      <p:sp>
        <p:nvSpPr>
          <p:cNvPr id="36" name="TextBox 35"/>
          <p:cNvSpPr txBox="1"/>
          <p:nvPr/>
        </p:nvSpPr>
        <p:spPr>
          <a:xfrm>
            <a:off x="611560" y="1700808"/>
            <a:ext cx="8064896" cy="5432256"/>
          </a:xfrm>
          <a:prstGeom prst="rect">
            <a:avLst/>
          </a:prstGeom>
          <a:noFill/>
        </p:spPr>
        <p:txBody>
          <a:bodyPr wrap="square" rtlCol="0">
            <a:spAutoFit/>
          </a:bodyPr>
          <a:lstStyle/>
          <a:p>
            <a:pPr marL="342900" indent="-342900">
              <a:spcAft>
                <a:spcPts val="600"/>
              </a:spcAft>
              <a:buFont typeface="Wingdings" pitchFamily="2" charset="2"/>
              <a:buChar char="Ø"/>
            </a:pPr>
            <a:r>
              <a:rPr lang="en-US" sz="2000" dirty="0"/>
              <a:t>M</a:t>
            </a:r>
            <a:r>
              <a:rPr lang="en-US" sz="2000" dirty="0" smtClean="0"/>
              <a:t>easure </a:t>
            </a:r>
            <a:r>
              <a:rPr lang="en-US" sz="2000" dirty="0"/>
              <a:t>the </a:t>
            </a:r>
            <a:r>
              <a:rPr lang="en-US" sz="2000" dirty="0" smtClean="0"/>
              <a:t>impact </a:t>
            </a:r>
            <a:r>
              <a:rPr lang="en-US" sz="2000" dirty="0"/>
              <a:t>of GDOT’s highway expenditures on </a:t>
            </a:r>
            <a:r>
              <a:rPr lang="en-US" sz="2000" dirty="0" smtClean="0"/>
              <a:t>statewide economic </a:t>
            </a:r>
            <a:r>
              <a:rPr lang="en-US" sz="2000" dirty="0"/>
              <a:t>activity, income, employment, </a:t>
            </a:r>
            <a:r>
              <a:rPr lang="en-US" sz="2000" dirty="0" smtClean="0"/>
              <a:t>tax revenues and </a:t>
            </a:r>
            <a:r>
              <a:rPr lang="en-US" sz="2000" dirty="0"/>
              <a:t>workforce </a:t>
            </a:r>
            <a:r>
              <a:rPr lang="en-US" sz="2000" dirty="0" smtClean="0"/>
              <a:t>development, FY 2009 – 2011</a:t>
            </a:r>
            <a:endParaRPr lang="en-US" sz="2000" dirty="0"/>
          </a:p>
          <a:p>
            <a:pPr marL="342900" indent="-342900">
              <a:spcAft>
                <a:spcPts val="600"/>
              </a:spcAft>
              <a:buFont typeface="Wingdings" pitchFamily="2" charset="2"/>
              <a:buChar char="Ø"/>
            </a:pPr>
            <a:r>
              <a:rPr lang="en-US" altLang="zh-CN" sz="2000" dirty="0" smtClean="0"/>
              <a:t>Specify geographic location of impacts ( i.e. by county and Highway District and special impacted areas)</a:t>
            </a:r>
          </a:p>
          <a:p>
            <a:pPr marL="342900" indent="-342900">
              <a:lnSpc>
                <a:spcPct val="150000"/>
              </a:lnSpc>
              <a:spcAft>
                <a:spcPts val="600"/>
              </a:spcAft>
              <a:buFont typeface="Wingdings" pitchFamily="2" charset="2"/>
              <a:buChar char="Ø"/>
            </a:pPr>
            <a:r>
              <a:rPr lang="en-US" altLang="zh-CN" sz="2000" dirty="0" smtClean="0"/>
              <a:t>Overlay impacts on Environmental Justice and underserved areas.</a:t>
            </a:r>
          </a:p>
          <a:p>
            <a:pPr marL="342900" indent="-342900">
              <a:spcAft>
                <a:spcPts val="600"/>
              </a:spcAft>
              <a:buFont typeface="Wingdings" pitchFamily="2" charset="2"/>
              <a:buChar char="Ø"/>
            </a:pPr>
            <a:r>
              <a:rPr lang="en-US" altLang="zh-CN" sz="2000" dirty="0" smtClean="0"/>
              <a:t>Measure employment opportunities created by GDOT contractors, including diverse vendors such as small businesses, women-owned businesses, DBEs and businesses owned by minorities and disadvantaged groups.</a:t>
            </a:r>
          </a:p>
          <a:p>
            <a:pPr marL="342900" indent="-342900">
              <a:spcAft>
                <a:spcPts val="600"/>
              </a:spcAft>
              <a:buFont typeface="Wingdings" pitchFamily="2" charset="2"/>
              <a:buChar char="Ø"/>
            </a:pPr>
            <a:r>
              <a:rPr lang="en-US" altLang="zh-CN" sz="2000" dirty="0" smtClean="0"/>
              <a:t>Outline method for replicating approach nationally and disseminate results</a:t>
            </a:r>
          </a:p>
          <a:p>
            <a:endParaRPr lang="en-US" altLang="zh-CN" dirty="0"/>
          </a:p>
          <a:p>
            <a:endParaRPr lang="en-US" altLang="zh-CN" dirty="0" smtClean="0"/>
          </a:p>
          <a:p>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z="2000" dirty="0" smtClean="0">
                <a:ea typeface="宋体" pitchFamily="2" charset="-122"/>
              </a:rPr>
              <a:t>GDOT Highway Expenditures by County FY 2009 - 2011</a:t>
            </a:r>
            <a:endParaRPr lang="en-US" altLang="zh-CN" sz="2000" dirty="0">
              <a:ea typeface="宋体" pitchFamily="2" charset="-122"/>
            </a:endParaRPr>
          </a:p>
        </p:txBody>
      </p:sp>
      <p:sp>
        <p:nvSpPr>
          <p:cNvPr id="81951" name="Text Box 31"/>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zh-CN" altLang="en-US">
              <a:ea typeface="宋体" pitchFamily="2" charset="-122"/>
            </a:endParaRPr>
          </a:p>
        </p:txBody>
      </p:sp>
      <p:sp>
        <p:nvSpPr>
          <p:cNvPr id="36" name="TextBox 35"/>
          <p:cNvSpPr txBox="1"/>
          <p:nvPr/>
        </p:nvSpPr>
        <p:spPr>
          <a:xfrm>
            <a:off x="611560" y="1916832"/>
            <a:ext cx="3672408" cy="369332"/>
          </a:xfrm>
          <a:prstGeom prst="rect">
            <a:avLst/>
          </a:prstGeom>
          <a:noFill/>
        </p:spPr>
        <p:txBody>
          <a:bodyPr wrap="square" rtlCol="0">
            <a:spAutoFit/>
          </a:bodyPr>
          <a:lstStyle/>
          <a:p>
            <a:endParaRPr lang="zh-CN" altLang="en-US" dirty="0"/>
          </a:p>
        </p:txBody>
      </p:sp>
      <p:sp>
        <p:nvSpPr>
          <p:cNvPr id="38" name="TextBox 37"/>
          <p:cNvSpPr txBox="1"/>
          <p:nvPr/>
        </p:nvSpPr>
        <p:spPr>
          <a:xfrm>
            <a:off x="4355976" y="1340769"/>
            <a:ext cx="4248472" cy="6463308"/>
          </a:xfrm>
          <a:prstGeom prst="rect">
            <a:avLst/>
          </a:prstGeom>
          <a:noFill/>
        </p:spPr>
        <p:txBody>
          <a:bodyPr wrap="square" rtlCol="0">
            <a:spAutoFit/>
          </a:bodyPr>
          <a:lstStyle/>
          <a:p>
            <a:r>
              <a:rPr lang="en-US" altLang="zh-CN" i="1" dirty="0" smtClean="0"/>
              <a:t>The economic Impact analysis will start by geographically classifying all GDOT’s expenditures. Next it will apply a statewide input-output model to determine for each location  the total economic activity ( i.e.  final demand created, jobs generated, household income, and county and state tax revenue. </a:t>
            </a:r>
          </a:p>
          <a:p>
            <a:endParaRPr lang="en-US" altLang="zh-CN" i="1" dirty="0"/>
          </a:p>
          <a:p>
            <a:r>
              <a:rPr lang="en-US" altLang="zh-CN" i="1" dirty="0" smtClean="0"/>
              <a:t>Impacts will be broken down further by vendor category: prime contractors, subcontractors, DBEs, women-owned businesses and businesses that could be certified as small –using the new small business program criteria.</a:t>
            </a:r>
          </a:p>
          <a:p>
            <a:endParaRPr lang="en-US" altLang="zh-CN" i="1" dirty="0"/>
          </a:p>
          <a:p>
            <a:endParaRPr lang="en-US" altLang="zh-CN" dirty="0" smtClean="0">
              <a:hlinkClick r:id="rId3"/>
            </a:endParaRPr>
          </a:p>
          <a:p>
            <a:endParaRPr lang="en-US" altLang="zh-CN" dirty="0" smtClean="0">
              <a:hlinkClick r:id="rId3"/>
            </a:endParaRPr>
          </a:p>
          <a:p>
            <a:r>
              <a:rPr lang="en-US" altLang="zh-CN" dirty="0">
                <a:hlinkClick r:id="rId3"/>
              </a:rPr>
              <a:t/>
            </a:r>
            <a:br>
              <a:rPr lang="en-US" altLang="zh-CN" dirty="0">
                <a:hlinkClick r:id="rId3"/>
              </a:rPr>
            </a:br>
            <a:endParaRPr lang="en-US" altLang="zh-CN" i="1" dirty="0" smtClean="0"/>
          </a:p>
          <a:p>
            <a:endParaRPr lang="en-US" altLang="zh-CN" i="1" dirty="0"/>
          </a:p>
          <a:p>
            <a:endParaRPr lang="en-US" altLang="zh-CN" dirty="0"/>
          </a:p>
        </p:txBody>
      </p:sp>
      <p:pic>
        <p:nvPicPr>
          <p:cNvPr id="717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5" y="1333658"/>
            <a:ext cx="3960439" cy="512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250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z="2000" dirty="0" smtClean="0">
                <a:ea typeface="宋体" pitchFamily="2" charset="-122"/>
              </a:rPr>
              <a:t>Research Steps #1 – Establish Profile of Highway Projects and Awardees</a:t>
            </a:r>
            <a:endParaRPr lang="en-US" altLang="zh-CN" sz="2000" dirty="0">
              <a:solidFill>
                <a:schemeClr val="accent1"/>
              </a:solidFill>
              <a:ea typeface="宋体" pitchFamily="2" charset="-122"/>
            </a:endParaRPr>
          </a:p>
        </p:txBody>
      </p:sp>
      <p:sp>
        <p:nvSpPr>
          <p:cNvPr id="81951" name="Text Box 31"/>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zh-CN" altLang="en-US">
              <a:ea typeface="宋体" pitchFamily="2" charset="-122"/>
            </a:endParaRPr>
          </a:p>
        </p:txBody>
      </p:sp>
      <p:sp>
        <p:nvSpPr>
          <p:cNvPr id="36" name="矩形 35"/>
          <p:cNvSpPr/>
          <p:nvPr/>
        </p:nvSpPr>
        <p:spPr>
          <a:xfrm>
            <a:off x="755576" y="1700808"/>
            <a:ext cx="7848872" cy="4708981"/>
          </a:xfrm>
          <a:prstGeom prst="rect">
            <a:avLst/>
          </a:prstGeom>
        </p:spPr>
        <p:txBody>
          <a:bodyPr wrap="square">
            <a:spAutoFit/>
          </a:bodyPr>
          <a:lstStyle/>
          <a:p>
            <a:pPr>
              <a:lnSpc>
                <a:spcPct val="150000"/>
              </a:lnSpc>
              <a:buFont typeface="Wingdings" pitchFamily="2" charset="2"/>
              <a:buChar char="Ø"/>
            </a:pPr>
            <a:r>
              <a:rPr lang="en-US" sz="2000" dirty="0"/>
              <a:t>Document the </a:t>
            </a:r>
            <a:r>
              <a:rPr lang="en-US" sz="2000" dirty="0" smtClean="0"/>
              <a:t>number, value and geographic </a:t>
            </a:r>
            <a:r>
              <a:rPr lang="en-US" sz="2000" dirty="0"/>
              <a:t>location of projects and </a:t>
            </a:r>
            <a:r>
              <a:rPr lang="en-US" sz="2000" dirty="0" smtClean="0"/>
              <a:t>awards: FY 2009 - 2011</a:t>
            </a:r>
            <a:endParaRPr lang="en-US" sz="2000" dirty="0"/>
          </a:p>
          <a:p>
            <a:pPr lvl="1">
              <a:lnSpc>
                <a:spcPct val="150000"/>
              </a:lnSpc>
              <a:buFont typeface="Wingdings" pitchFamily="2" charset="2"/>
              <a:buChar char="Ø"/>
            </a:pPr>
            <a:r>
              <a:rPr lang="en-US" sz="2000" dirty="0"/>
              <a:t>Geocode location of projects</a:t>
            </a:r>
          </a:p>
          <a:p>
            <a:pPr lvl="1">
              <a:lnSpc>
                <a:spcPct val="150000"/>
              </a:lnSpc>
              <a:buFont typeface="Wingdings" pitchFamily="2" charset="2"/>
              <a:buChar char="Ø"/>
            </a:pPr>
            <a:r>
              <a:rPr lang="en-US" sz="2000" dirty="0"/>
              <a:t>Geocode addresses of awardees</a:t>
            </a:r>
          </a:p>
          <a:p>
            <a:pPr>
              <a:lnSpc>
                <a:spcPct val="150000"/>
              </a:lnSpc>
              <a:buFont typeface="Wingdings" pitchFamily="2" charset="2"/>
              <a:buChar char="Ø"/>
            </a:pPr>
            <a:r>
              <a:rPr lang="en-US" sz="2000" dirty="0" smtClean="0"/>
              <a:t>Identify awardees by relevant criteria: </a:t>
            </a:r>
          </a:p>
          <a:p>
            <a:pPr lvl="1">
              <a:lnSpc>
                <a:spcPct val="150000"/>
              </a:lnSpc>
              <a:buFont typeface="Wingdings" pitchFamily="2" charset="2"/>
              <a:buChar char="Ø"/>
            </a:pPr>
            <a:r>
              <a:rPr lang="en-US" sz="2000" dirty="0"/>
              <a:t>P</a:t>
            </a:r>
            <a:r>
              <a:rPr lang="en-US" sz="2000" dirty="0" smtClean="0"/>
              <a:t>rime contractors</a:t>
            </a:r>
          </a:p>
          <a:p>
            <a:pPr lvl="1">
              <a:lnSpc>
                <a:spcPct val="150000"/>
              </a:lnSpc>
              <a:buFont typeface="Wingdings" pitchFamily="2" charset="2"/>
              <a:buChar char="Ø"/>
            </a:pPr>
            <a:r>
              <a:rPr lang="en-US" sz="2000" dirty="0"/>
              <a:t>S</a:t>
            </a:r>
            <a:r>
              <a:rPr lang="en-US" sz="2000" dirty="0" smtClean="0"/>
              <a:t>ubcontractors</a:t>
            </a:r>
          </a:p>
          <a:p>
            <a:pPr lvl="1">
              <a:lnSpc>
                <a:spcPct val="150000"/>
              </a:lnSpc>
              <a:buFont typeface="Wingdings" pitchFamily="2" charset="2"/>
              <a:buChar char="Ø"/>
            </a:pPr>
            <a:r>
              <a:rPr lang="en-US" sz="2000" dirty="0"/>
              <a:t>S</a:t>
            </a:r>
            <a:r>
              <a:rPr lang="en-US" sz="2000" dirty="0" smtClean="0"/>
              <a:t>mall businesses</a:t>
            </a:r>
          </a:p>
          <a:p>
            <a:pPr lvl="1">
              <a:lnSpc>
                <a:spcPct val="150000"/>
              </a:lnSpc>
              <a:buFont typeface="Wingdings" pitchFamily="2" charset="2"/>
              <a:buChar char="Ø"/>
            </a:pPr>
            <a:r>
              <a:rPr lang="en-US" sz="2000" dirty="0" smtClean="0"/>
              <a:t>Disadvantaged Business Enterprises (DBEs)</a:t>
            </a:r>
          </a:p>
          <a:p>
            <a:pPr lvl="1">
              <a:lnSpc>
                <a:spcPct val="150000"/>
              </a:lnSpc>
              <a:buFont typeface="Wingdings" pitchFamily="2" charset="2"/>
              <a:buChar char="Ø"/>
            </a:pPr>
            <a:r>
              <a:rPr lang="en-US" sz="2000" dirty="0" smtClean="0"/>
              <a:t>Race and gender ownership characteristics</a:t>
            </a:r>
            <a:endParaRPr lang="en-US" sz="20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z="2000" dirty="0" smtClean="0">
                <a:ea typeface="宋体" pitchFamily="2" charset="-122"/>
              </a:rPr>
              <a:t>Steps #2: Profile GDOT Contractors and Vendors</a:t>
            </a:r>
            <a:endParaRPr lang="en-US" altLang="zh-CN" sz="2000" dirty="0">
              <a:solidFill>
                <a:schemeClr val="accent1"/>
              </a:solidFill>
              <a:ea typeface="宋体" pitchFamily="2" charset="-122"/>
            </a:endParaRPr>
          </a:p>
        </p:txBody>
      </p:sp>
      <p:sp>
        <p:nvSpPr>
          <p:cNvPr id="81951" name="Text Box 31"/>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zh-CN" altLang="en-US">
              <a:ea typeface="宋体" pitchFamily="2" charset="-122"/>
            </a:endParaRPr>
          </a:p>
        </p:txBody>
      </p:sp>
      <p:sp>
        <p:nvSpPr>
          <p:cNvPr id="36" name="矩形 35"/>
          <p:cNvSpPr/>
          <p:nvPr/>
        </p:nvSpPr>
        <p:spPr>
          <a:xfrm>
            <a:off x="683568" y="1628800"/>
            <a:ext cx="7848872" cy="4708981"/>
          </a:xfrm>
          <a:prstGeom prst="rect">
            <a:avLst/>
          </a:prstGeom>
        </p:spPr>
        <p:txBody>
          <a:bodyPr wrap="square">
            <a:spAutoFit/>
          </a:bodyPr>
          <a:lstStyle/>
          <a:p>
            <a:pPr>
              <a:lnSpc>
                <a:spcPct val="150000"/>
              </a:lnSpc>
              <a:buFont typeface="Wingdings" pitchFamily="2" charset="2"/>
              <a:buChar char="Ø"/>
            </a:pPr>
            <a:r>
              <a:rPr lang="en-US" sz="2000" dirty="0" smtClean="0"/>
              <a:t>Document GDOT Vendors and Contractors</a:t>
            </a:r>
          </a:p>
          <a:p>
            <a:pPr lvl="1">
              <a:lnSpc>
                <a:spcPct val="150000"/>
              </a:lnSpc>
              <a:buFont typeface="Wingdings" pitchFamily="2" charset="2"/>
              <a:buChar char="Ø"/>
            </a:pPr>
            <a:r>
              <a:rPr lang="en-US" sz="2000" dirty="0" smtClean="0"/>
              <a:t>Prequalified prime contractors</a:t>
            </a:r>
          </a:p>
          <a:p>
            <a:pPr lvl="1">
              <a:lnSpc>
                <a:spcPct val="150000"/>
              </a:lnSpc>
              <a:buFont typeface="Wingdings" pitchFamily="2" charset="2"/>
              <a:buChar char="Ø"/>
            </a:pPr>
            <a:r>
              <a:rPr lang="en-US" sz="2000" dirty="0" smtClean="0"/>
              <a:t>Registered subcontractors</a:t>
            </a:r>
          </a:p>
          <a:p>
            <a:pPr lvl="1">
              <a:lnSpc>
                <a:spcPct val="150000"/>
              </a:lnSpc>
              <a:buFont typeface="Wingdings" pitchFamily="2" charset="2"/>
              <a:buChar char="Ø"/>
            </a:pPr>
            <a:r>
              <a:rPr lang="en-US" sz="2000" dirty="0" smtClean="0"/>
              <a:t>Prequalified professional consultants</a:t>
            </a:r>
          </a:p>
          <a:p>
            <a:pPr lvl="1">
              <a:lnSpc>
                <a:spcPct val="150000"/>
              </a:lnSpc>
              <a:buFont typeface="Wingdings" pitchFamily="2" charset="2"/>
              <a:buChar char="Ø"/>
            </a:pPr>
            <a:r>
              <a:rPr lang="en-US" sz="2000" dirty="0" smtClean="0"/>
              <a:t>Potentially certifiable small businesses</a:t>
            </a:r>
          </a:p>
          <a:p>
            <a:pPr lvl="1">
              <a:lnSpc>
                <a:spcPct val="150000"/>
              </a:lnSpc>
              <a:buFont typeface="Wingdings" pitchFamily="2" charset="2"/>
              <a:buChar char="Ø"/>
            </a:pPr>
            <a:r>
              <a:rPr lang="en-US" sz="2000" dirty="0" smtClean="0"/>
              <a:t>Disadvantaged Business Enterprises (UCP)</a:t>
            </a:r>
          </a:p>
          <a:p>
            <a:pPr>
              <a:lnSpc>
                <a:spcPct val="150000"/>
              </a:lnSpc>
              <a:buFont typeface="Wingdings" pitchFamily="2" charset="2"/>
              <a:buChar char="Ø"/>
            </a:pPr>
            <a:r>
              <a:rPr lang="en-US" sz="2000" dirty="0" smtClean="0"/>
              <a:t>Document Revenue and Employment Characteristics of Vendors</a:t>
            </a:r>
          </a:p>
          <a:p>
            <a:pPr lvl="1">
              <a:lnSpc>
                <a:spcPct val="150000"/>
              </a:lnSpc>
              <a:buFont typeface="Wingdings" pitchFamily="2" charset="2"/>
              <a:buChar char="Ø"/>
            </a:pPr>
            <a:r>
              <a:rPr lang="en-US" sz="2000" dirty="0" smtClean="0"/>
              <a:t>Total Revenue </a:t>
            </a:r>
          </a:p>
          <a:p>
            <a:pPr lvl="1">
              <a:lnSpc>
                <a:spcPct val="150000"/>
              </a:lnSpc>
              <a:buFont typeface="Wingdings" pitchFamily="2" charset="2"/>
              <a:buChar char="Ø"/>
            </a:pPr>
            <a:r>
              <a:rPr lang="en-US" sz="2000" dirty="0" smtClean="0"/>
              <a:t>Total Employment </a:t>
            </a:r>
            <a:endParaRPr lang="en-US" sz="2000" dirty="0"/>
          </a:p>
          <a:p>
            <a:pPr lvl="1">
              <a:lnSpc>
                <a:spcPct val="150000"/>
              </a:lnSpc>
              <a:buFont typeface="Wingdings" pitchFamily="2" charset="2"/>
              <a:buChar char="Ø"/>
            </a:pPr>
            <a:r>
              <a:rPr lang="en-US" sz="2000" dirty="0" smtClean="0"/>
              <a:t>Industry (GDOT work code and NAICS)</a:t>
            </a:r>
          </a:p>
        </p:txBody>
      </p:sp>
    </p:spTree>
    <p:extLst>
      <p:ext uri="{BB962C8B-B14F-4D97-AF65-F5344CB8AC3E}">
        <p14:creationId xmlns:p14="http://schemas.microsoft.com/office/powerpoint/2010/main" val="3336300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z="2000" dirty="0" smtClean="0">
                <a:ea typeface="宋体" pitchFamily="2" charset="-122"/>
              </a:rPr>
              <a:t>Steps #3: Link Highway Projects to Vendor Profile</a:t>
            </a:r>
            <a:endParaRPr lang="en-US" altLang="zh-CN" sz="2000" dirty="0">
              <a:solidFill>
                <a:schemeClr val="accent1"/>
              </a:solidFill>
              <a:ea typeface="宋体" pitchFamily="2" charset="-122"/>
            </a:endParaRPr>
          </a:p>
        </p:txBody>
      </p:sp>
      <p:sp>
        <p:nvSpPr>
          <p:cNvPr id="81951" name="Text Box 31"/>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zh-CN" altLang="en-US">
              <a:ea typeface="宋体" pitchFamily="2" charset="-122"/>
            </a:endParaRPr>
          </a:p>
        </p:txBody>
      </p:sp>
      <p:sp>
        <p:nvSpPr>
          <p:cNvPr id="36" name="矩形 35"/>
          <p:cNvSpPr/>
          <p:nvPr/>
        </p:nvSpPr>
        <p:spPr>
          <a:xfrm>
            <a:off x="755576" y="1700808"/>
            <a:ext cx="7848872" cy="4247317"/>
          </a:xfrm>
          <a:prstGeom prst="rect">
            <a:avLst/>
          </a:prstGeom>
        </p:spPr>
        <p:txBody>
          <a:bodyPr wrap="square">
            <a:spAutoFit/>
          </a:bodyPr>
          <a:lstStyle/>
          <a:p>
            <a:pPr>
              <a:lnSpc>
                <a:spcPct val="150000"/>
              </a:lnSpc>
              <a:buFont typeface="Wingdings" pitchFamily="2" charset="2"/>
              <a:buChar char="Ø"/>
            </a:pPr>
            <a:r>
              <a:rPr lang="en-US" sz="2000" dirty="0" smtClean="0"/>
              <a:t>Merge GDOT Highway Award Data with Vendor Characteristics Data</a:t>
            </a:r>
          </a:p>
          <a:p>
            <a:pPr lvl="1">
              <a:lnSpc>
                <a:spcPct val="150000"/>
              </a:lnSpc>
              <a:buFont typeface="Wingdings" pitchFamily="2" charset="2"/>
              <a:buChar char="Ø"/>
            </a:pPr>
            <a:r>
              <a:rPr lang="en-US" sz="2000" dirty="0" smtClean="0"/>
              <a:t>NAICS</a:t>
            </a:r>
          </a:p>
          <a:p>
            <a:pPr lvl="1">
              <a:lnSpc>
                <a:spcPct val="150000"/>
              </a:lnSpc>
              <a:buFont typeface="Wingdings" pitchFamily="2" charset="2"/>
              <a:buChar char="Ø"/>
            </a:pPr>
            <a:r>
              <a:rPr lang="en-US" sz="2000" dirty="0" smtClean="0"/>
              <a:t>Geographic location</a:t>
            </a:r>
          </a:p>
          <a:p>
            <a:pPr lvl="1">
              <a:lnSpc>
                <a:spcPct val="150000"/>
              </a:lnSpc>
              <a:buFont typeface="Wingdings" pitchFamily="2" charset="2"/>
              <a:buChar char="Ø"/>
            </a:pPr>
            <a:r>
              <a:rPr lang="en-US" sz="2000" dirty="0" smtClean="0"/>
              <a:t>Prime contracts</a:t>
            </a:r>
            <a:endParaRPr lang="en-US" sz="2000" dirty="0"/>
          </a:p>
          <a:p>
            <a:pPr lvl="1">
              <a:lnSpc>
                <a:spcPct val="150000"/>
              </a:lnSpc>
              <a:buFont typeface="Wingdings" pitchFamily="2" charset="2"/>
              <a:buChar char="Ø"/>
            </a:pPr>
            <a:r>
              <a:rPr lang="en-US" sz="2000" dirty="0"/>
              <a:t>S</a:t>
            </a:r>
            <a:r>
              <a:rPr lang="en-US" sz="2000" dirty="0" smtClean="0"/>
              <a:t>ubcontracts</a:t>
            </a:r>
            <a:endParaRPr lang="en-US" sz="2000" dirty="0"/>
          </a:p>
          <a:p>
            <a:pPr lvl="1">
              <a:lnSpc>
                <a:spcPct val="150000"/>
              </a:lnSpc>
              <a:buFont typeface="Wingdings" pitchFamily="2" charset="2"/>
              <a:buChar char="Ø"/>
            </a:pPr>
            <a:r>
              <a:rPr lang="en-US" sz="2000" dirty="0" smtClean="0"/>
              <a:t>Small business</a:t>
            </a:r>
            <a:endParaRPr lang="en-US" sz="2000" dirty="0"/>
          </a:p>
          <a:p>
            <a:pPr lvl="1">
              <a:lnSpc>
                <a:spcPct val="150000"/>
              </a:lnSpc>
              <a:buFont typeface="Wingdings" pitchFamily="2" charset="2"/>
              <a:buChar char="Ø"/>
            </a:pPr>
            <a:r>
              <a:rPr lang="en-US" sz="2000" dirty="0" smtClean="0"/>
              <a:t>DBEs</a:t>
            </a:r>
            <a:endParaRPr lang="en-US" sz="2000" dirty="0"/>
          </a:p>
          <a:p>
            <a:pPr lvl="1">
              <a:lnSpc>
                <a:spcPct val="150000"/>
              </a:lnSpc>
              <a:buFont typeface="Wingdings" pitchFamily="2" charset="2"/>
              <a:buChar char="Ø"/>
            </a:pPr>
            <a:r>
              <a:rPr lang="en-US" sz="2000" dirty="0" smtClean="0"/>
              <a:t>Gender status</a:t>
            </a:r>
          </a:p>
        </p:txBody>
      </p:sp>
    </p:spTree>
    <p:extLst>
      <p:ext uri="{BB962C8B-B14F-4D97-AF65-F5344CB8AC3E}">
        <p14:creationId xmlns:p14="http://schemas.microsoft.com/office/powerpoint/2010/main" val="270656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z="2000" dirty="0" smtClean="0">
                <a:ea typeface="宋体" pitchFamily="2" charset="-122"/>
              </a:rPr>
              <a:t>Steps #4: Measure Impacts</a:t>
            </a:r>
            <a:endParaRPr lang="en-US" altLang="zh-CN" sz="2000" dirty="0">
              <a:solidFill>
                <a:schemeClr val="accent1"/>
              </a:solidFill>
              <a:ea typeface="宋体" pitchFamily="2" charset="-122"/>
            </a:endParaRPr>
          </a:p>
        </p:txBody>
      </p:sp>
      <p:sp>
        <p:nvSpPr>
          <p:cNvPr id="81951" name="Text Box 31"/>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zh-CN" altLang="en-US">
              <a:ea typeface="宋体" pitchFamily="2" charset="-122"/>
            </a:endParaRPr>
          </a:p>
        </p:txBody>
      </p:sp>
      <p:sp>
        <p:nvSpPr>
          <p:cNvPr id="36" name="矩形 35"/>
          <p:cNvSpPr/>
          <p:nvPr/>
        </p:nvSpPr>
        <p:spPr>
          <a:xfrm>
            <a:off x="755576" y="1700808"/>
            <a:ext cx="7848872" cy="3785652"/>
          </a:xfrm>
          <a:prstGeom prst="rect">
            <a:avLst/>
          </a:prstGeom>
        </p:spPr>
        <p:txBody>
          <a:bodyPr wrap="square">
            <a:spAutoFit/>
          </a:bodyPr>
          <a:lstStyle/>
          <a:p>
            <a:pPr>
              <a:lnSpc>
                <a:spcPct val="150000"/>
              </a:lnSpc>
              <a:buFont typeface="Wingdings" pitchFamily="2" charset="2"/>
              <a:buChar char="Ø"/>
            </a:pPr>
            <a:r>
              <a:rPr lang="en-US" sz="2000" dirty="0" smtClean="0"/>
              <a:t>Acquire Statewide Input-Output Model</a:t>
            </a:r>
          </a:p>
          <a:p>
            <a:pPr>
              <a:lnSpc>
                <a:spcPct val="150000"/>
              </a:lnSpc>
              <a:buFont typeface="Wingdings" pitchFamily="2" charset="2"/>
              <a:buChar char="Ø"/>
            </a:pPr>
            <a:r>
              <a:rPr lang="en-US" sz="2000" dirty="0" smtClean="0"/>
              <a:t>Measure Statewide Impacts</a:t>
            </a:r>
          </a:p>
          <a:p>
            <a:pPr lvl="1">
              <a:lnSpc>
                <a:spcPct val="150000"/>
              </a:lnSpc>
            </a:pPr>
            <a:r>
              <a:rPr lang="en-US" sz="2000" dirty="0" smtClean="0"/>
              <a:t>Total Final Demand, Household Income, jobs created, County Tax Revenue, State Tax Revenue</a:t>
            </a:r>
          </a:p>
          <a:p>
            <a:pPr>
              <a:lnSpc>
                <a:spcPct val="150000"/>
              </a:lnSpc>
              <a:buFont typeface="Wingdings" pitchFamily="2" charset="2"/>
              <a:buChar char="Ø"/>
            </a:pPr>
            <a:r>
              <a:rPr lang="en-US" sz="2000" dirty="0" smtClean="0"/>
              <a:t>Breakdown Impacts by Geographic Area</a:t>
            </a:r>
          </a:p>
          <a:p>
            <a:pPr lvl="1">
              <a:lnSpc>
                <a:spcPct val="150000"/>
              </a:lnSpc>
            </a:pPr>
            <a:r>
              <a:rPr lang="en-US" sz="2000" dirty="0" smtClean="0"/>
              <a:t>County, GDOT District, Special Area Impacts</a:t>
            </a:r>
          </a:p>
          <a:p>
            <a:pPr>
              <a:lnSpc>
                <a:spcPct val="150000"/>
              </a:lnSpc>
              <a:buFont typeface="Wingdings" pitchFamily="2" charset="2"/>
              <a:buChar char="Ø"/>
            </a:pPr>
            <a:r>
              <a:rPr lang="en-US" sz="2000" dirty="0" smtClean="0"/>
              <a:t>Breakdown Impacts by Sub-groups</a:t>
            </a:r>
          </a:p>
          <a:p>
            <a:pPr lvl="1">
              <a:lnSpc>
                <a:spcPct val="150000"/>
              </a:lnSpc>
            </a:pPr>
            <a:r>
              <a:rPr lang="en-US" sz="2000" dirty="0" smtClean="0"/>
              <a:t>DBEs, Women-owned businesses, Small Businesses</a:t>
            </a:r>
          </a:p>
        </p:txBody>
      </p:sp>
    </p:spTree>
    <p:extLst>
      <p:ext uri="{BB962C8B-B14F-4D97-AF65-F5344CB8AC3E}">
        <p14:creationId xmlns:p14="http://schemas.microsoft.com/office/powerpoint/2010/main" val="796047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z="2000" dirty="0" smtClean="0">
                <a:ea typeface="宋体" pitchFamily="2" charset="-122"/>
              </a:rPr>
              <a:t>Steps #5: Prepare Draft Final Report</a:t>
            </a:r>
            <a:endParaRPr lang="en-US" altLang="zh-CN" sz="2000" dirty="0">
              <a:solidFill>
                <a:schemeClr val="accent1"/>
              </a:solidFill>
              <a:ea typeface="宋体" pitchFamily="2" charset="-122"/>
            </a:endParaRPr>
          </a:p>
        </p:txBody>
      </p:sp>
      <p:sp>
        <p:nvSpPr>
          <p:cNvPr id="81951" name="Text Box 31"/>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zh-CN" altLang="en-US">
              <a:ea typeface="宋体" pitchFamily="2" charset="-122"/>
            </a:endParaRPr>
          </a:p>
        </p:txBody>
      </p:sp>
      <p:sp>
        <p:nvSpPr>
          <p:cNvPr id="36" name="矩形 35"/>
          <p:cNvSpPr/>
          <p:nvPr/>
        </p:nvSpPr>
        <p:spPr>
          <a:xfrm>
            <a:off x="755576" y="1700808"/>
            <a:ext cx="7848872" cy="5247590"/>
          </a:xfrm>
          <a:prstGeom prst="rect">
            <a:avLst/>
          </a:prstGeom>
        </p:spPr>
        <p:txBody>
          <a:bodyPr wrap="square">
            <a:spAutoFit/>
          </a:bodyPr>
          <a:lstStyle/>
          <a:p>
            <a:pPr>
              <a:lnSpc>
                <a:spcPct val="150000"/>
              </a:lnSpc>
            </a:pPr>
            <a:r>
              <a:rPr lang="en-US" sz="2000" dirty="0" smtClean="0"/>
              <a:t>PROPOSED OUTLINE OF FINAL DRAFT</a:t>
            </a:r>
          </a:p>
          <a:p>
            <a:pPr marL="342900" indent="-342900">
              <a:spcAft>
                <a:spcPts val="600"/>
              </a:spcAft>
              <a:buFont typeface="Wingdings" pitchFamily="2" charset="2"/>
              <a:buChar char="Ø"/>
            </a:pPr>
            <a:r>
              <a:rPr lang="en-US" sz="2000" dirty="0" smtClean="0"/>
              <a:t>Executive Summary of Findings</a:t>
            </a:r>
          </a:p>
          <a:p>
            <a:pPr marL="342900" indent="-342900">
              <a:spcAft>
                <a:spcPts val="600"/>
              </a:spcAft>
              <a:buFont typeface="Wingdings" pitchFamily="2" charset="2"/>
              <a:buChar char="Ø"/>
            </a:pPr>
            <a:r>
              <a:rPr lang="en-US" sz="2000" dirty="0" smtClean="0"/>
              <a:t>Impact Analysis; FHWA and Government Policy Mandate</a:t>
            </a:r>
          </a:p>
          <a:p>
            <a:pPr marL="342900" indent="-342900">
              <a:spcAft>
                <a:spcPts val="600"/>
              </a:spcAft>
              <a:buFont typeface="Wingdings" pitchFamily="2" charset="2"/>
              <a:buChar char="Ø"/>
            </a:pPr>
            <a:r>
              <a:rPr lang="en-US" sz="2000" dirty="0" smtClean="0"/>
              <a:t>Literature Review and Background</a:t>
            </a:r>
          </a:p>
          <a:p>
            <a:pPr marL="342900" indent="-342900">
              <a:spcAft>
                <a:spcPts val="600"/>
              </a:spcAft>
              <a:buFont typeface="Wingdings" pitchFamily="2" charset="2"/>
              <a:buChar char="Ø"/>
            </a:pPr>
            <a:r>
              <a:rPr lang="en-US" sz="2000" dirty="0" smtClean="0"/>
              <a:t>Potential Benefits of Impact Analyses</a:t>
            </a:r>
          </a:p>
          <a:p>
            <a:pPr marL="342900" indent="-342900">
              <a:spcAft>
                <a:spcPts val="600"/>
              </a:spcAft>
              <a:buFont typeface="Wingdings" pitchFamily="2" charset="2"/>
              <a:buChar char="Ø"/>
            </a:pPr>
            <a:r>
              <a:rPr lang="en-US" sz="2000" dirty="0" smtClean="0"/>
              <a:t>Detailed Findings: Total Final Demand, Household Income, jobs created, County and State Tax Revenue</a:t>
            </a:r>
          </a:p>
          <a:p>
            <a:pPr marL="342900" indent="-342900">
              <a:spcAft>
                <a:spcPts val="600"/>
              </a:spcAft>
              <a:buFont typeface="Wingdings" pitchFamily="2" charset="2"/>
              <a:buChar char="Ø"/>
            </a:pPr>
            <a:r>
              <a:rPr lang="en-US" sz="2000" dirty="0" smtClean="0"/>
              <a:t>Breakdown of Impacts by Geographic Area: County, GDOT District, Special Area Impacts</a:t>
            </a:r>
          </a:p>
          <a:p>
            <a:pPr marL="342900" indent="-342900">
              <a:spcAft>
                <a:spcPts val="600"/>
              </a:spcAft>
              <a:buFont typeface="Wingdings" pitchFamily="2" charset="2"/>
              <a:buChar char="Ø"/>
            </a:pPr>
            <a:r>
              <a:rPr lang="en-US" sz="2000" dirty="0" smtClean="0"/>
              <a:t>Breakdown of Impacts Sub-groups: DBEs, Women-owned businesses, Small Businesses</a:t>
            </a:r>
          </a:p>
          <a:p>
            <a:pPr marL="342900" indent="-342900">
              <a:spcAft>
                <a:spcPts val="600"/>
              </a:spcAft>
              <a:buFont typeface="Wingdings" pitchFamily="2" charset="2"/>
              <a:buChar char="Ø"/>
            </a:pPr>
            <a:r>
              <a:rPr lang="en-US" sz="2000" dirty="0" smtClean="0"/>
              <a:t>Lessons Learned, Transferability of Technology and Models</a:t>
            </a:r>
          </a:p>
          <a:p>
            <a:pPr marL="342900" indent="-342900">
              <a:spcAft>
                <a:spcPts val="600"/>
              </a:spcAft>
              <a:buFont typeface="Wingdings" pitchFamily="2" charset="2"/>
              <a:buChar char="Ø"/>
            </a:pPr>
            <a:r>
              <a:rPr lang="en-US" sz="2000" dirty="0" smtClean="0"/>
              <a:t>Dissemination of Results</a:t>
            </a:r>
          </a:p>
          <a:p>
            <a:pPr marL="342900" indent="-342900">
              <a:spcAft>
                <a:spcPts val="600"/>
              </a:spcAft>
              <a:buFont typeface="Wingdings" pitchFamily="2" charset="2"/>
              <a:buChar char="Ø"/>
            </a:pPr>
            <a:endParaRPr lang="en-US" sz="2000" dirty="0" smtClean="0"/>
          </a:p>
        </p:txBody>
      </p:sp>
    </p:spTree>
    <p:extLst>
      <p:ext uri="{BB962C8B-B14F-4D97-AF65-F5344CB8AC3E}">
        <p14:creationId xmlns:p14="http://schemas.microsoft.com/office/powerpoint/2010/main" val="2401517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z="2000" dirty="0" smtClean="0">
                <a:ea typeface="宋体" pitchFamily="2" charset="-122"/>
              </a:rPr>
              <a:t>Project Funding and Expenditure Status</a:t>
            </a:r>
            <a:endParaRPr lang="en-US" altLang="zh-CN" sz="2000" dirty="0">
              <a:solidFill>
                <a:schemeClr val="accent1"/>
              </a:solidFill>
              <a:ea typeface="宋体" pitchFamily="2" charset="-122"/>
            </a:endParaRPr>
          </a:p>
        </p:txBody>
      </p:sp>
      <p:sp>
        <p:nvSpPr>
          <p:cNvPr id="81951" name="Text Box 31"/>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zh-CN" altLang="en-US">
              <a:ea typeface="宋体" pitchFamily="2" charset="-122"/>
            </a:endParaRPr>
          </a:p>
        </p:txBody>
      </p:sp>
      <p:sp>
        <p:nvSpPr>
          <p:cNvPr id="36" name="矩形 35"/>
          <p:cNvSpPr/>
          <p:nvPr/>
        </p:nvSpPr>
        <p:spPr>
          <a:xfrm>
            <a:off x="755576" y="1700808"/>
            <a:ext cx="7848872" cy="5632311"/>
          </a:xfrm>
          <a:prstGeom prst="rect">
            <a:avLst/>
          </a:prstGeom>
        </p:spPr>
        <p:txBody>
          <a:bodyPr wrap="square">
            <a:spAutoFit/>
          </a:bodyPr>
          <a:lstStyle/>
          <a:p>
            <a:pPr>
              <a:lnSpc>
                <a:spcPct val="150000"/>
              </a:lnSpc>
              <a:buFont typeface="Wingdings" pitchFamily="2" charset="2"/>
              <a:buChar char="Ø"/>
            </a:pPr>
            <a:r>
              <a:rPr lang="en-US" sz="2000" dirty="0" smtClean="0"/>
              <a:t>Project Date: Start May 1, 2012, End August 31, 2013</a:t>
            </a:r>
          </a:p>
          <a:p>
            <a:pPr>
              <a:lnSpc>
                <a:spcPct val="150000"/>
              </a:lnSpc>
              <a:buFont typeface="Wingdings" pitchFamily="2" charset="2"/>
              <a:buChar char="Ø"/>
            </a:pPr>
            <a:r>
              <a:rPr lang="en-US" sz="2000" dirty="0" smtClean="0"/>
              <a:t>Total Months = 16 mos.</a:t>
            </a:r>
          </a:p>
          <a:p>
            <a:pPr>
              <a:lnSpc>
                <a:spcPct val="150000"/>
              </a:lnSpc>
              <a:buFont typeface="Wingdings" pitchFamily="2" charset="2"/>
              <a:buChar char="Ø"/>
            </a:pPr>
            <a:r>
              <a:rPr lang="en-US" sz="2000" dirty="0" smtClean="0"/>
              <a:t>Time Expended to Date: 75% time</a:t>
            </a:r>
          </a:p>
          <a:p>
            <a:pPr>
              <a:lnSpc>
                <a:spcPct val="150000"/>
              </a:lnSpc>
              <a:buFont typeface="Wingdings" pitchFamily="2" charset="2"/>
              <a:buChar char="Ø"/>
            </a:pPr>
            <a:r>
              <a:rPr lang="en-US" sz="2000" dirty="0" smtClean="0"/>
              <a:t>Total Project Authorized Expenditures = $213,409</a:t>
            </a:r>
          </a:p>
          <a:p>
            <a:pPr lvl="1">
              <a:lnSpc>
                <a:spcPct val="150000"/>
              </a:lnSpc>
              <a:buFont typeface="Wingdings" pitchFamily="2" charset="2"/>
              <a:buChar char="Ø"/>
            </a:pPr>
            <a:r>
              <a:rPr lang="en-US" sz="2000" dirty="0" smtClean="0"/>
              <a:t>Funds Authorized by GDOT = $125,000</a:t>
            </a:r>
          </a:p>
          <a:p>
            <a:pPr lvl="1">
              <a:lnSpc>
                <a:spcPct val="150000"/>
              </a:lnSpc>
              <a:buFont typeface="Wingdings" pitchFamily="2" charset="2"/>
              <a:buChar char="Ø"/>
            </a:pPr>
            <a:r>
              <a:rPr lang="en-US" sz="2000" dirty="0" smtClean="0"/>
              <a:t>Funds Authorized by UTC = $88,409</a:t>
            </a:r>
            <a:endParaRPr lang="en-US" sz="2000" dirty="0"/>
          </a:p>
          <a:p>
            <a:pPr>
              <a:lnSpc>
                <a:spcPct val="150000"/>
              </a:lnSpc>
              <a:buFont typeface="Wingdings" pitchFamily="2" charset="2"/>
              <a:buChar char="Ø"/>
            </a:pPr>
            <a:r>
              <a:rPr lang="en-US" sz="2000" dirty="0" smtClean="0"/>
              <a:t>Expended as of 4</a:t>
            </a:r>
            <a:r>
              <a:rPr lang="en-US" sz="2000" baseline="30000" dirty="0" smtClean="0"/>
              <a:t>th</a:t>
            </a:r>
            <a:r>
              <a:rPr lang="en-US" sz="2000" dirty="0" smtClean="0"/>
              <a:t> Quarter (getting current update thru 1</a:t>
            </a:r>
            <a:r>
              <a:rPr lang="en-US" sz="2000" baseline="30000" dirty="0" smtClean="0"/>
              <a:t>st</a:t>
            </a:r>
            <a:r>
              <a:rPr lang="en-US" sz="2000" dirty="0" smtClean="0"/>
              <a:t> Qt. 2013)</a:t>
            </a:r>
          </a:p>
          <a:p>
            <a:pPr lvl="1">
              <a:lnSpc>
                <a:spcPct val="150000"/>
              </a:lnSpc>
              <a:buFont typeface="Wingdings" pitchFamily="2" charset="2"/>
              <a:buChar char="Ø"/>
            </a:pPr>
            <a:r>
              <a:rPr lang="en-US" sz="2000" dirty="0"/>
              <a:t>Funds </a:t>
            </a:r>
            <a:r>
              <a:rPr lang="en-US" sz="2000" dirty="0" smtClean="0"/>
              <a:t>Expended GDOT ; $43,848 = 35.07%</a:t>
            </a:r>
            <a:endParaRPr lang="en-US" sz="2000" dirty="0"/>
          </a:p>
          <a:p>
            <a:pPr lvl="1">
              <a:lnSpc>
                <a:spcPct val="150000"/>
              </a:lnSpc>
              <a:buFont typeface="Wingdings" pitchFamily="2" charset="2"/>
              <a:buChar char="Ø"/>
            </a:pPr>
            <a:r>
              <a:rPr lang="en-US" sz="2000" dirty="0"/>
              <a:t>Funds </a:t>
            </a:r>
            <a:r>
              <a:rPr lang="en-US" sz="2000" dirty="0" smtClean="0"/>
              <a:t>Expended </a:t>
            </a:r>
            <a:r>
              <a:rPr lang="en-US" sz="2000" dirty="0"/>
              <a:t>UTC </a:t>
            </a:r>
            <a:r>
              <a:rPr lang="en-US" sz="2000" dirty="0" smtClean="0"/>
              <a:t>;  $87,765 = 99.27%</a:t>
            </a:r>
          </a:p>
          <a:p>
            <a:pPr lvl="1">
              <a:lnSpc>
                <a:spcPct val="150000"/>
              </a:lnSpc>
              <a:buFont typeface="Wingdings" pitchFamily="2" charset="2"/>
              <a:buChar char="Ø"/>
            </a:pPr>
            <a:r>
              <a:rPr lang="en-US" sz="2000" dirty="0" smtClean="0"/>
              <a:t>% of Total Project Funds Expended = 61.67%</a:t>
            </a:r>
            <a:endParaRPr lang="en-US" sz="2000" dirty="0"/>
          </a:p>
          <a:p>
            <a:pPr>
              <a:lnSpc>
                <a:spcPct val="150000"/>
              </a:lnSpc>
              <a:buFont typeface="Wingdings" pitchFamily="2" charset="2"/>
              <a:buChar char="Ø"/>
            </a:pPr>
            <a:endParaRPr lang="en-US" sz="2000" dirty="0" smtClean="0"/>
          </a:p>
        </p:txBody>
      </p:sp>
    </p:spTree>
    <p:extLst>
      <p:ext uri="{BB962C8B-B14F-4D97-AF65-F5344CB8AC3E}">
        <p14:creationId xmlns:p14="http://schemas.microsoft.com/office/powerpoint/2010/main" val="4092790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YNN - 副本">
  <a:themeElements>
    <a:clrScheme name="精品商务模板 1">
      <a:dk1>
        <a:srgbClr val="17347D"/>
      </a:dk1>
      <a:lt1>
        <a:srgbClr val="FFFFFF"/>
      </a:lt1>
      <a:dk2>
        <a:srgbClr val="3366CC"/>
      </a:dk2>
      <a:lt2>
        <a:srgbClr val="DDDDDD"/>
      </a:lt2>
      <a:accent1>
        <a:srgbClr val="77B7E7"/>
      </a:accent1>
      <a:accent2>
        <a:srgbClr val="FF9900"/>
      </a:accent2>
      <a:accent3>
        <a:srgbClr val="FFFFFF"/>
      </a:accent3>
      <a:accent4>
        <a:srgbClr val="122B6A"/>
      </a:accent4>
      <a:accent5>
        <a:srgbClr val="BDD8F1"/>
      </a:accent5>
      <a:accent6>
        <a:srgbClr val="E78A00"/>
      </a:accent6>
      <a:hlink>
        <a:srgbClr val="9999FF"/>
      </a:hlink>
      <a:folHlink>
        <a:srgbClr val="969696"/>
      </a:folHlink>
    </a:clrScheme>
    <a:fontScheme name="精品商务模板">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精品商务模板 1">
        <a:dk1>
          <a:srgbClr val="17347D"/>
        </a:dk1>
        <a:lt1>
          <a:srgbClr val="FFFFFF"/>
        </a:lt1>
        <a:dk2>
          <a:srgbClr val="3366CC"/>
        </a:dk2>
        <a:lt2>
          <a:srgbClr val="DDDDDD"/>
        </a:lt2>
        <a:accent1>
          <a:srgbClr val="77B7E7"/>
        </a:accent1>
        <a:accent2>
          <a:srgbClr val="FF9900"/>
        </a:accent2>
        <a:accent3>
          <a:srgbClr val="FFFFFF"/>
        </a:accent3>
        <a:accent4>
          <a:srgbClr val="122B6A"/>
        </a:accent4>
        <a:accent5>
          <a:srgbClr val="BDD8F1"/>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精品商务模板 2">
        <a:dk1>
          <a:srgbClr val="1B525F"/>
        </a:dk1>
        <a:lt1>
          <a:srgbClr val="FFFFFF"/>
        </a:lt1>
        <a:dk2>
          <a:srgbClr val="339966"/>
        </a:dk2>
        <a:lt2>
          <a:srgbClr val="DDDDDD"/>
        </a:lt2>
        <a:accent1>
          <a:srgbClr val="C5BA6B"/>
        </a:accent1>
        <a:accent2>
          <a:srgbClr val="669900"/>
        </a:accent2>
        <a:accent3>
          <a:srgbClr val="FFFFFF"/>
        </a:accent3>
        <a:accent4>
          <a:srgbClr val="154550"/>
        </a:accent4>
        <a:accent5>
          <a:srgbClr val="DFD9BA"/>
        </a:accent5>
        <a:accent6>
          <a:srgbClr val="5C8A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精品商务模板 3">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6BA"/>
        </a:accent5>
        <a:accent6>
          <a:srgbClr val="008AE7"/>
        </a:accent6>
        <a:hlink>
          <a:srgbClr val="A0963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YNN - 副本</Template>
  <TotalTime>772</TotalTime>
  <Words>596</Words>
  <Application>Microsoft Office PowerPoint</Application>
  <PresentationFormat>On-screen Show (4:3)</PresentationFormat>
  <Paragraphs>91</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YNN - 副本</vt:lpstr>
      <vt:lpstr>Image</vt:lpstr>
      <vt:lpstr>Economic Development and Workforce Impacts of GDOT Highway Expenditures  (Interim Report Submitted to UTC:  5/8/13)      PI Prof. T D. Boston &amp; R. Uwaifo School of Economics Ga. Tech </vt:lpstr>
      <vt:lpstr>Purpose of UTC Research</vt:lpstr>
      <vt:lpstr>GDOT Highway Expenditures by County FY 2009 - 2011</vt:lpstr>
      <vt:lpstr>Research Steps #1 – Establish Profile of Highway Projects and Awardees</vt:lpstr>
      <vt:lpstr>Steps #2: Profile GDOT Contractors and Vendors</vt:lpstr>
      <vt:lpstr>Steps #3: Link Highway Projects to Vendor Profile</vt:lpstr>
      <vt:lpstr>Steps #4: Measure Impacts</vt:lpstr>
      <vt:lpstr>Steps #5: Prepare Draft Final Report</vt:lpstr>
      <vt:lpstr>Project Funding and Expenditure Status</vt:lpstr>
      <vt:lpstr>Work Plan Accomplishments</vt:lpstr>
      <vt:lpstr>Work Plan Accomplishments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Woman In Business</dc:title>
  <dc:creator>TTT</dc:creator>
  <cp:lastModifiedBy>Audrey F Leous</cp:lastModifiedBy>
  <cp:revision>75</cp:revision>
  <dcterms:created xsi:type="dcterms:W3CDTF">2013-01-23T20:28:41Z</dcterms:created>
  <dcterms:modified xsi:type="dcterms:W3CDTF">2013-07-03T19:41:36Z</dcterms:modified>
</cp:coreProperties>
</file>